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4"/>
  </p:notesMasterIdLst>
  <p:sldIdLst>
    <p:sldId id="256" r:id="rId2"/>
    <p:sldId id="377" r:id="rId3"/>
    <p:sldId id="385" r:id="rId4"/>
    <p:sldId id="384" r:id="rId5"/>
    <p:sldId id="386" r:id="rId6"/>
    <p:sldId id="335" r:id="rId7"/>
    <p:sldId id="360" r:id="rId8"/>
    <p:sldId id="359" r:id="rId9"/>
    <p:sldId id="361" r:id="rId10"/>
    <p:sldId id="362" r:id="rId11"/>
    <p:sldId id="363" r:id="rId12"/>
    <p:sldId id="364" r:id="rId13"/>
    <p:sldId id="365" r:id="rId14"/>
    <p:sldId id="366" r:id="rId15"/>
    <p:sldId id="367" r:id="rId16"/>
    <p:sldId id="368" r:id="rId17"/>
    <p:sldId id="369" r:id="rId18"/>
    <p:sldId id="370" r:id="rId19"/>
    <p:sldId id="371" r:id="rId20"/>
    <p:sldId id="372" r:id="rId21"/>
    <p:sldId id="374" r:id="rId22"/>
    <p:sldId id="358" r:id="rId23"/>
    <p:sldId id="373" r:id="rId24"/>
    <p:sldId id="375" r:id="rId25"/>
    <p:sldId id="376" r:id="rId26"/>
    <p:sldId id="378" r:id="rId27"/>
    <p:sldId id="379" r:id="rId28"/>
    <p:sldId id="380" r:id="rId29"/>
    <p:sldId id="382" r:id="rId30"/>
    <p:sldId id="381" r:id="rId31"/>
    <p:sldId id="383" r:id="rId32"/>
    <p:sldId id="333"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470"/>
    <a:srgbClr val="002552"/>
    <a:srgbClr val="FF9100"/>
    <a:srgbClr val="A325BE"/>
    <a:srgbClr val="010138"/>
    <a:srgbClr val="FFD579"/>
    <a:srgbClr val="2E3B4B"/>
    <a:srgbClr val="0101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46"/>
    <p:restoredTop sz="79928"/>
  </p:normalViewPr>
  <p:slideViewPr>
    <p:cSldViewPr snapToGrid="0" snapToObjects="1">
      <p:cViewPr varScale="1">
        <p:scale>
          <a:sx n="153" d="100"/>
          <a:sy n="153" d="100"/>
        </p:scale>
        <p:origin x="16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03AEEC-4EB2-C247-8D29-DBDCD2F840DD}" type="datetimeFigureOut">
              <a:rPr lang="en-US" smtClean="0"/>
              <a:t>10/18/18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F12483-E947-6F4E-A75E-B2E677827779}" type="slidenum">
              <a:rPr lang="en-US" smtClean="0"/>
              <a:t>‹#›</a:t>
            </a:fld>
            <a:endParaRPr lang="en-US"/>
          </a:p>
        </p:txBody>
      </p:sp>
    </p:spTree>
    <p:extLst>
      <p:ext uri="{BB962C8B-B14F-4D97-AF65-F5344CB8AC3E}">
        <p14:creationId xmlns:p14="http://schemas.microsoft.com/office/powerpoint/2010/main" val="607068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a:t>
            </a:fld>
            <a:endParaRPr lang="en-US"/>
          </a:p>
        </p:txBody>
      </p:sp>
    </p:spTree>
    <p:extLst>
      <p:ext uri="{BB962C8B-B14F-4D97-AF65-F5344CB8AC3E}">
        <p14:creationId xmlns:p14="http://schemas.microsoft.com/office/powerpoint/2010/main" val="1345809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7</a:t>
            </a:fld>
            <a:endParaRPr lang="en-US"/>
          </a:p>
        </p:txBody>
      </p:sp>
    </p:spTree>
    <p:extLst>
      <p:ext uri="{BB962C8B-B14F-4D97-AF65-F5344CB8AC3E}">
        <p14:creationId xmlns:p14="http://schemas.microsoft.com/office/powerpoint/2010/main" val="142424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Anything you can write recursively, you can also write iteratively. This avoids the issue of having to duplicate all the local variables, etc. and so poof! No more recursion depth issues.</a:t>
            </a:r>
          </a:p>
          <a:p>
            <a:endParaRPr lang="en-US" dirty="0"/>
          </a:p>
          <a:p>
            <a:r>
              <a:rPr lang="en-US" dirty="0"/>
              <a:t>Moreover, some problems just seem to make more sense as a loop.</a:t>
            </a:r>
          </a:p>
        </p:txBody>
      </p:sp>
      <p:sp>
        <p:nvSpPr>
          <p:cNvPr id="4" name="Slide Number Placeholder 3"/>
          <p:cNvSpPr>
            <a:spLocks noGrp="1"/>
          </p:cNvSpPr>
          <p:nvPr>
            <p:ph type="sldNum" sz="quarter" idx="10"/>
          </p:nvPr>
        </p:nvSpPr>
        <p:spPr/>
        <p:txBody>
          <a:bodyPr/>
          <a:lstStyle/>
          <a:p>
            <a:fld id="{77F12483-E947-6F4E-A75E-B2E677827779}" type="slidenum">
              <a:rPr lang="en-US" smtClean="0"/>
              <a:t>24</a:t>
            </a:fld>
            <a:endParaRPr lang="en-US"/>
          </a:p>
        </p:txBody>
      </p:sp>
    </p:spTree>
    <p:extLst>
      <p:ext uri="{BB962C8B-B14F-4D97-AF65-F5344CB8AC3E}">
        <p14:creationId xmlns:p14="http://schemas.microsoft.com/office/powerpoint/2010/main" val="821699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always the case that you CAN rewrite recursive code as iterative code. But it isn’t always pretty.</a:t>
            </a:r>
          </a:p>
          <a:p>
            <a:endParaRPr lang="en-US" dirty="0"/>
          </a:p>
          <a:p>
            <a:r>
              <a:rPr lang="en-US" dirty="0"/>
              <a:t>It’s really hard to describe, right?</a:t>
            </a:r>
          </a:p>
        </p:txBody>
      </p:sp>
      <p:sp>
        <p:nvSpPr>
          <p:cNvPr id="4" name="Slide Number Placeholder 3"/>
          <p:cNvSpPr>
            <a:spLocks noGrp="1"/>
          </p:cNvSpPr>
          <p:nvPr>
            <p:ph type="sldNum" sz="quarter" idx="10"/>
          </p:nvPr>
        </p:nvSpPr>
        <p:spPr/>
        <p:txBody>
          <a:bodyPr/>
          <a:lstStyle/>
          <a:p>
            <a:fld id="{77F12483-E947-6F4E-A75E-B2E677827779}" type="slidenum">
              <a:rPr lang="en-US" smtClean="0"/>
              <a:t>25</a:t>
            </a:fld>
            <a:endParaRPr lang="en-US"/>
          </a:p>
        </p:txBody>
      </p:sp>
    </p:spTree>
    <p:extLst>
      <p:ext uri="{BB962C8B-B14F-4D97-AF65-F5344CB8AC3E}">
        <p14:creationId xmlns:p14="http://schemas.microsoft.com/office/powerpoint/2010/main" val="2685755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26</a:t>
            </a:fld>
            <a:endParaRPr lang="en-US"/>
          </a:p>
        </p:txBody>
      </p:sp>
    </p:spTree>
    <p:extLst>
      <p:ext uri="{BB962C8B-B14F-4D97-AF65-F5344CB8AC3E}">
        <p14:creationId xmlns:p14="http://schemas.microsoft.com/office/powerpoint/2010/main" val="2336408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27</a:t>
            </a:fld>
            <a:endParaRPr lang="en-US"/>
          </a:p>
        </p:txBody>
      </p:sp>
    </p:spTree>
    <p:extLst>
      <p:ext uri="{BB962C8B-B14F-4D97-AF65-F5344CB8AC3E}">
        <p14:creationId xmlns:p14="http://schemas.microsoft.com/office/powerpoint/2010/main" val="3934690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28</a:t>
            </a:fld>
            <a:endParaRPr lang="en-US"/>
          </a:p>
        </p:txBody>
      </p:sp>
    </p:spTree>
    <p:extLst>
      <p:ext uri="{BB962C8B-B14F-4D97-AF65-F5344CB8AC3E}">
        <p14:creationId xmlns:p14="http://schemas.microsoft.com/office/powerpoint/2010/main" val="601217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32</a:t>
            </a:fld>
            <a:endParaRPr lang="en-US"/>
          </a:p>
        </p:txBody>
      </p:sp>
    </p:spTree>
    <p:extLst>
      <p:ext uri="{BB962C8B-B14F-4D97-AF65-F5344CB8AC3E}">
        <p14:creationId xmlns:p14="http://schemas.microsoft.com/office/powerpoint/2010/main" val="1859051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solidFill>
                  <a:srgbClr val="003470"/>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rgbClr val="00347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B1C8C5-D3B4-0743-815D-435213ECCE57}" type="datetimeFigureOut">
              <a:rPr lang="en-US" smtClean="0"/>
              <a:t>10/18/18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rgbClr val="0026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528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B1C8C5-D3B4-0743-815D-435213ECCE57}" type="datetimeFigureOut">
              <a:rPr lang="en-US" smtClean="0"/>
              <a:t>10/18/18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148346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B1C8C5-D3B4-0743-815D-435213ECCE57}" type="datetimeFigureOut">
              <a:rPr lang="en-US" smtClean="0"/>
              <a:t>10/18/18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27212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spcBef>
                <a:spcPts val="12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B1C8C5-D3B4-0743-815D-435213ECCE57}" type="datetimeFigureOut">
              <a:rPr lang="en-US" smtClean="0"/>
              <a:t>10/18/18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1430988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B1C8C5-D3B4-0743-815D-435213ECCE57}" type="datetimeFigureOut">
              <a:rPr lang="en-US" smtClean="0"/>
              <a:t>10/18/18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13825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B1C8C5-D3B4-0743-815D-435213ECCE57}" type="datetimeFigureOut">
              <a:rPr lang="en-US" smtClean="0"/>
              <a:t>10/18/18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94127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1">
                <a:solidFill>
                  <a:srgbClr val="00347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1" kern="1200" dirty="0" smtClean="0">
                <a:solidFill>
                  <a:srgbClr val="003470"/>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B1C8C5-D3B4-0743-815D-435213ECCE57}" type="datetimeFigureOut">
              <a:rPr lang="en-US" smtClean="0"/>
              <a:t>10/18/18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75C343-171F-4C46-8FFE-4CDE8BCC166D}"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rgbClr val="00347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63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4B1C8C5-D3B4-0743-815D-435213ECCE57}" type="datetimeFigureOut">
              <a:rPr lang="en-US" smtClean="0"/>
              <a:t>10/18/18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737632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1C8C5-D3B4-0743-815D-435213ECCE57}" type="datetimeFigureOut">
              <a:rPr lang="en-US" smtClean="0"/>
              <a:t>10/18/18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2120875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B1C8C5-D3B4-0743-815D-435213ECCE57}" type="datetimeFigureOut">
              <a:rPr lang="en-US" smtClean="0"/>
              <a:t>10/18/18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75C343-171F-4C46-8FFE-4CDE8BCC166D}"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619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B1C8C5-D3B4-0743-815D-435213ECCE57}" type="datetimeFigureOut">
              <a:rPr lang="en-US" smtClean="0"/>
              <a:t>10/18/18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3828172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286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 Third level</a:t>
            </a:r>
          </a:p>
          <a:p>
            <a:pPr lvl="3"/>
            <a:r>
              <a:rPr lang="en-US" dirty="0"/>
              <a:t>Fourth level</a:t>
            </a:r>
          </a:p>
          <a:p>
            <a:pPr lvl="4"/>
            <a:r>
              <a:rPr lang="en-US" dirty="0"/>
              <a:t>Fifth level</a:t>
            </a:r>
          </a:p>
        </p:txBody>
      </p:sp>
      <p:sp>
        <p:nvSpPr>
          <p:cNvPr id="7" name="Rectangle 6"/>
          <p:cNvSpPr/>
          <p:nvPr/>
        </p:nvSpPr>
        <p:spPr>
          <a:xfrm>
            <a:off x="0" y="0"/>
            <a:ext cx="9144000" cy="365760"/>
          </a:xfrm>
          <a:prstGeom prst="rect">
            <a:avLst/>
          </a:prstGeom>
          <a:solidFill>
            <a:srgbClr val="002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D4B1C8C5-D3B4-0743-815D-435213ECCE57}" type="datetimeFigureOut">
              <a:rPr lang="en-US" smtClean="0"/>
              <a:t>10/18/18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575C343-171F-4C46-8FFE-4CDE8BCC166D}" type="slidenum">
              <a:rPr lang="en-US" smtClean="0"/>
              <a:t>‹#›</a:t>
            </a:fld>
            <a:endParaRPr lang="en-US"/>
          </a:p>
        </p:txBody>
      </p:sp>
    </p:spTree>
    <p:extLst>
      <p:ext uri="{BB962C8B-B14F-4D97-AF65-F5344CB8AC3E}">
        <p14:creationId xmlns:p14="http://schemas.microsoft.com/office/powerpoint/2010/main" val="1108261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3600" kern="1200" spc="-100" baseline="0">
          <a:solidFill>
            <a:srgbClr val="003470"/>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003470"/>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Lucida Grande"/>
        <a:buChar char="-"/>
        <a:defRPr sz="2000" kern="1200">
          <a:solidFill>
            <a:srgbClr val="003470"/>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Wingdings" charset="2"/>
        <a:buChar char=""/>
        <a:defRPr sz="1800" kern="1200">
          <a:solidFill>
            <a:srgbClr val="003470"/>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003470"/>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003470"/>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6.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000" cap="none"/>
              <a:t>Week 4 </a:t>
            </a:r>
            <a:r>
              <a:rPr lang="mr-IN" sz="2000" cap="none" dirty="0"/>
              <a:t>–</a:t>
            </a:r>
            <a:r>
              <a:rPr lang="en-US" sz="2000" cap="none" dirty="0"/>
              <a:t> Thursday:</a:t>
            </a:r>
            <a:r>
              <a:rPr lang="en-US" dirty="0"/>
              <a:t/>
            </a:r>
            <a:br>
              <a:rPr lang="en-US" dirty="0"/>
            </a:br>
            <a:r>
              <a:rPr lang="en-US" sz="4400" dirty="0"/>
              <a:t>Recursion pt. 2</a:t>
            </a:r>
            <a:endParaRPr lang="en-US" sz="2400" dirty="0"/>
          </a:p>
        </p:txBody>
      </p:sp>
      <p:sp>
        <p:nvSpPr>
          <p:cNvPr id="3" name="Subtitle 2"/>
          <p:cNvSpPr>
            <a:spLocks noGrp="1"/>
          </p:cNvSpPr>
          <p:nvPr>
            <p:ph type="subTitle" idx="1"/>
          </p:nvPr>
        </p:nvSpPr>
        <p:spPr/>
        <p:txBody>
          <a:bodyPr>
            <a:noAutofit/>
          </a:bodyPr>
          <a:lstStyle/>
          <a:p>
            <a:r>
              <a:rPr lang="en-US" sz="2000" dirty="0"/>
              <a:t>R. Jordan Crouser</a:t>
            </a:r>
          </a:p>
          <a:p>
            <a:r>
              <a:rPr lang="en-US" sz="2000" dirty="0"/>
              <a:t>Assistant Professor of Computer Science</a:t>
            </a:r>
          </a:p>
          <a:p>
            <a:r>
              <a:rPr lang="en-US" sz="2000" dirty="0"/>
              <a:t>Smith College</a:t>
            </a:r>
          </a:p>
          <a:p>
            <a:endParaRPr lang="en-US" sz="2000" dirty="0"/>
          </a:p>
          <a:p>
            <a:r>
              <a:rPr lang="en-US" sz="2000" dirty="0"/>
              <a:t>SCS Noonan Scholars </a:t>
            </a:r>
            <a:r>
              <a:rPr lang="mr-IN" sz="2000" dirty="0"/>
              <a:t>– </a:t>
            </a:r>
            <a:r>
              <a:rPr lang="en-US" sz="2000" dirty="0"/>
              <a:t>Summer 2018</a:t>
            </a:r>
          </a:p>
        </p:txBody>
      </p:sp>
    </p:spTree>
    <p:extLst>
      <p:ext uri="{BB962C8B-B14F-4D97-AF65-F5344CB8AC3E}">
        <p14:creationId xmlns:p14="http://schemas.microsoft.com/office/powerpoint/2010/main" val="1846024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C51621-A096-1340-9051-78EC162A323E}"/>
              </a:ext>
            </a:extLst>
          </p:cNvPr>
          <p:cNvSpPr>
            <a:spLocks noGrp="1"/>
          </p:cNvSpPr>
          <p:nvPr>
            <p:ph type="title"/>
          </p:nvPr>
        </p:nvSpPr>
        <p:spPr/>
        <p:txBody>
          <a:bodyPr/>
          <a:lstStyle/>
          <a:p>
            <a:r>
              <a:rPr lang="en-US" dirty="0"/>
              <a:t>Recap: recursive functions (Hanoi)</a:t>
            </a:r>
          </a:p>
        </p:txBody>
      </p:sp>
      <p:pic>
        <p:nvPicPr>
          <p:cNvPr id="5" name="Content Placeholder 4">
            <a:extLst>
              <a:ext uri="{FF2B5EF4-FFF2-40B4-BE49-F238E27FC236}">
                <a16:creationId xmlns:a16="http://schemas.microsoft.com/office/drawing/2014/main" xmlns="" id="{BEEDD058-F29D-5040-8139-9F202FED6AFA}"/>
              </a:ext>
            </a:extLst>
          </p:cNvPr>
          <p:cNvPicPr>
            <a:picLocks noGrp="1" noChangeAspect="1"/>
          </p:cNvPicPr>
          <p:nvPr>
            <p:ph idx="1"/>
          </p:nvPr>
        </p:nvPicPr>
        <p:blipFill>
          <a:blip r:embed="rId2"/>
          <a:stretch>
            <a:fillRect/>
          </a:stretch>
        </p:blipFill>
        <p:spPr>
          <a:xfrm>
            <a:off x="457200" y="1053118"/>
            <a:ext cx="8229599" cy="5970964"/>
          </a:xfrm>
        </p:spPr>
      </p:pic>
    </p:spTree>
    <p:extLst>
      <p:ext uri="{BB962C8B-B14F-4D97-AF65-F5344CB8AC3E}">
        <p14:creationId xmlns:p14="http://schemas.microsoft.com/office/powerpoint/2010/main" val="3674483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C51621-A096-1340-9051-78EC162A323E}"/>
              </a:ext>
            </a:extLst>
          </p:cNvPr>
          <p:cNvSpPr>
            <a:spLocks noGrp="1"/>
          </p:cNvSpPr>
          <p:nvPr>
            <p:ph type="title"/>
          </p:nvPr>
        </p:nvSpPr>
        <p:spPr/>
        <p:txBody>
          <a:bodyPr/>
          <a:lstStyle/>
          <a:p>
            <a:r>
              <a:rPr lang="en-US" dirty="0"/>
              <a:t>Recap: recursive functions (Hanoi)</a:t>
            </a:r>
          </a:p>
        </p:txBody>
      </p:sp>
      <p:pic>
        <p:nvPicPr>
          <p:cNvPr id="5" name="Content Placeholder 4">
            <a:extLst>
              <a:ext uri="{FF2B5EF4-FFF2-40B4-BE49-F238E27FC236}">
                <a16:creationId xmlns:a16="http://schemas.microsoft.com/office/drawing/2014/main" xmlns="" id="{BEEDD058-F29D-5040-8139-9F202FED6AFA}"/>
              </a:ext>
            </a:extLst>
          </p:cNvPr>
          <p:cNvPicPr>
            <a:picLocks noGrp="1" noChangeAspect="1"/>
          </p:cNvPicPr>
          <p:nvPr>
            <p:ph idx="1"/>
          </p:nvPr>
        </p:nvPicPr>
        <p:blipFill>
          <a:blip r:embed="rId2">
            <a:alphaModFix amt="50000"/>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053118"/>
            <a:ext cx="8229599" cy="5970964"/>
          </a:xfrm>
        </p:spPr>
      </p:pic>
      <p:pic>
        <p:nvPicPr>
          <p:cNvPr id="4" name="Content Placeholder 4">
            <a:extLst>
              <a:ext uri="{FF2B5EF4-FFF2-40B4-BE49-F238E27FC236}">
                <a16:creationId xmlns:a16="http://schemas.microsoft.com/office/drawing/2014/main" xmlns="" id="{04DF9D05-A97A-FD44-A9DD-9CB38E613486}"/>
              </a:ext>
            </a:extLst>
          </p:cNvPr>
          <p:cNvPicPr>
            <a:picLocks noChangeAspect="1"/>
          </p:cNvPicPr>
          <p:nvPr/>
        </p:nvPicPr>
        <p:blipFill rotWithShape="1">
          <a:blip r:embed="rId3">
            <a:clrChange>
              <a:clrFrom>
                <a:srgbClr val="FFFFFF"/>
              </a:clrFrom>
              <a:clrTo>
                <a:srgbClr val="FFFFFF">
                  <a:alpha val="0"/>
                </a:srgbClr>
              </a:clrTo>
            </a:clrChange>
          </a:blip>
          <a:srcRect l="16160" t="11946" r="31390" b="82688"/>
          <a:stretch/>
        </p:blipFill>
        <p:spPr>
          <a:xfrm>
            <a:off x="1787236" y="1766454"/>
            <a:ext cx="4316244" cy="320398"/>
          </a:xfrm>
          <a:prstGeom prst="rect">
            <a:avLst/>
          </a:prstGeom>
          <a:effectLst>
            <a:glow rad="101600">
              <a:srgbClr val="FFC000">
                <a:alpha val="60000"/>
              </a:srgbClr>
            </a:glow>
          </a:effectLst>
        </p:spPr>
      </p:pic>
      <p:pic>
        <p:nvPicPr>
          <p:cNvPr id="6" name="Content Placeholder 4">
            <a:extLst>
              <a:ext uri="{FF2B5EF4-FFF2-40B4-BE49-F238E27FC236}">
                <a16:creationId xmlns:a16="http://schemas.microsoft.com/office/drawing/2014/main" xmlns="" id="{07AEA6A7-BB48-CD4B-BB45-58FC70519914}"/>
              </a:ext>
            </a:extLst>
          </p:cNvPr>
          <p:cNvPicPr>
            <a:picLocks noChangeAspect="1"/>
          </p:cNvPicPr>
          <p:nvPr/>
        </p:nvPicPr>
        <p:blipFill rotWithShape="1">
          <a:blip r:embed="rId3">
            <a:clrChange>
              <a:clrFrom>
                <a:srgbClr val="FFFFFF"/>
              </a:clrFrom>
              <a:clrTo>
                <a:srgbClr val="FFFFFF">
                  <a:alpha val="0"/>
                </a:srgbClr>
              </a:clrTo>
            </a:clrChange>
          </a:blip>
          <a:srcRect l="23484" t="23711" r="21440" b="70929"/>
          <a:stretch/>
        </p:blipFill>
        <p:spPr>
          <a:xfrm>
            <a:off x="2389909" y="2468879"/>
            <a:ext cx="4532604" cy="320041"/>
          </a:xfrm>
          <a:prstGeom prst="rect">
            <a:avLst/>
          </a:prstGeom>
          <a:effectLst>
            <a:glow rad="101600">
              <a:srgbClr val="FFC000">
                <a:alpha val="60000"/>
              </a:srgbClr>
            </a:glow>
          </a:effectLst>
        </p:spPr>
      </p:pic>
      <p:pic>
        <p:nvPicPr>
          <p:cNvPr id="7" name="Content Placeholder 4">
            <a:extLst>
              <a:ext uri="{FF2B5EF4-FFF2-40B4-BE49-F238E27FC236}">
                <a16:creationId xmlns:a16="http://schemas.microsoft.com/office/drawing/2014/main" xmlns="" id="{F72DAA8A-C7CB-6B49-B96C-7C9C187A39BD}"/>
              </a:ext>
            </a:extLst>
          </p:cNvPr>
          <p:cNvPicPr>
            <a:picLocks noChangeAspect="1"/>
          </p:cNvPicPr>
          <p:nvPr/>
        </p:nvPicPr>
        <p:blipFill rotWithShape="1">
          <a:blip r:embed="rId3">
            <a:clrChange>
              <a:clrFrom>
                <a:srgbClr val="FFFFFF"/>
              </a:clrFrom>
              <a:clrTo>
                <a:srgbClr val="FFFFFF">
                  <a:alpha val="0"/>
                </a:srgbClr>
              </a:clrTo>
            </a:clrChange>
          </a:blip>
          <a:srcRect l="23484" t="36191" r="21440" b="58772"/>
          <a:stretch/>
        </p:blipFill>
        <p:spPr>
          <a:xfrm>
            <a:off x="2389909" y="3214082"/>
            <a:ext cx="4532604" cy="300782"/>
          </a:xfrm>
          <a:prstGeom prst="rect">
            <a:avLst/>
          </a:prstGeom>
          <a:effectLst>
            <a:glow rad="101600">
              <a:srgbClr val="FFC000">
                <a:alpha val="60000"/>
              </a:srgbClr>
            </a:glow>
          </a:effectLst>
        </p:spPr>
      </p:pic>
    </p:spTree>
    <p:extLst>
      <p:ext uri="{BB962C8B-B14F-4D97-AF65-F5344CB8AC3E}">
        <p14:creationId xmlns:p14="http://schemas.microsoft.com/office/powerpoint/2010/main" val="1166537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B00E40-8395-3647-8B9C-DD060A39A3CD}"/>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F0A36C09-67E6-BB48-A7F4-11A2E5D65D8F}"/>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dirty="0"/>
              <a:t>What actually happens</a:t>
            </a:r>
            <a:r>
              <a:rPr lang="en-US" b="1" dirty="0"/>
              <a:t> in memory </a:t>
            </a:r>
          </a:p>
          <a:p>
            <a:pPr marL="0" indent="0" algn="ctr">
              <a:buNone/>
            </a:pPr>
            <a:r>
              <a:rPr lang="en-US" dirty="0"/>
              <a:t>when you </a:t>
            </a:r>
            <a:r>
              <a:rPr lang="en-US" b="1" dirty="0"/>
              <a:t>call a function</a:t>
            </a:r>
            <a:r>
              <a:rPr lang="en-US" dirty="0"/>
              <a:t>?</a:t>
            </a:r>
          </a:p>
        </p:txBody>
      </p:sp>
      <p:pic>
        <p:nvPicPr>
          <p:cNvPr id="4" name="Picture 3">
            <a:extLst>
              <a:ext uri="{FF2B5EF4-FFF2-40B4-BE49-F238E27FC236}">
                <a16:creationId xmlns:a16="http://schemas.microsoft.com/office/drawing/2014/main" xmlns="" id="{EFF72D4A-34FE-634A-B29A-A505678FBEFD}"/>
              </a:ext>
            </a:extLst>
          </p:cNvPr>
          <p:cNvPicPr>
            <a:picLocks noChangeAspect="1"/>
          </p:cNvPicPr>
          <p:nvPr/>
        </p:nvPicPr>
        <p:blipFill>
          <a:blip r:embed="rId2"/>
          <a:stretch>
            <a:fillRect/>
          </a:stretch>
        </p:blipFill>
        <p:spPr>
          <a:xfrm>
            <a:off x="2060828" y="4826997"/>
            <a:ext cx="5021581" cy="2049625"/>
          </a:xfrm>
          <a:prstGeom prst="rect">
            <a:avLst/>
          </a:prstGeom>
        </p:spPr>
      </p:pic>
    </p:spTree>
    <p:extLst>
      <p:ext uri="{BB962C8B-B14F-4D97-AF65-F5344CB8AC3E}">
        <p14:creationId xmlns:p14="http://schemas.microsoft.com/office/powerpoint/2010/main" val="2226762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xmlns="" id="{78121CDD-B2BF-0C48-9A7A-2AFF3C1A495D}"/>
              </a:ext>
            </a:extLst>
          </p:cNvPr>
          <p:cNvSpPr>
            <a:spLocks noGrp="1"/>
          </p:cNvSpPr>
          <p:nvPr>
            <p:ph type="body" idx="1"/>
          </p:nvPr>
        </p:nvSpPr>
        <p:spPr/>
        <p:txBody>
          <a:bodyPr>
            <a:normAutofit/>
          </a:bodyPr>
          <a:lstStyle/>
          <a:p>
            <a:r>
              <a:rPr lang="en-US" sz="2400" b="1" dirty="0">
                <a:solidFill>
                  <a:srgbClr val="003470"/>
                </a:solidFill>
              </a:rPr>
              <a:t>the program</a:t>
            </a:r>
          </a:p>
        </p:txBody>
      </p:sp>
      <p:sp>
        <p:nvSpPr>
          <p:cNvPr id="4" name="Content Placeholder 3">
            <a:extLst>
              <a:ext uri="{FF2B5EF4-FFF2-40B4-BE49-F238E27FC236}">
                <a16:creationId xmlns:a16="http://schemas.microsoft.com/office/drawing/2014/main" xmlns="" id="{FD3F217E-6D21-7143-8145-13562D7A7DAF}"/>
              </a:ext>
            </a:extLst>
          </p:cNvPr>
          <p:cNvSpPr>
            <a:spLocks noGrp="1"/>
          </p:cNvSpPr>
          <p:nvPr>
            <p:ph sz="half" idx="2"/>
          </p:nvPr>
        </p:nvSpPr>
        <p:spPr/>
        <p:txBody>
          <a:bodyPr>
            <a:normAutofit fontScale="92500" lnSpcReduction="20000"/>
          </a:bodyPr>
          <a:lstStyle/>
          <a:p>
            <a:pPr marL="0" indent="0">
              <a:buNone/>
            </a:pPr>
            <a:r>
              <a:rPr lang="en-US" sz="2400" dirty="0">
                <a:latin typeface="Courier" pitchFamily="2" charset="0"/>
              </a:rPr>
              <a:t>def f1(a):</a:t>
            </a:r>
          </a:p>
          <a:p>
            <a:pPr marL="0" indent="0">
              <a:buNone/>
            </a:pPr>
            <a:r>
              <a:rPr lang="en-US" sz="2400" dirty="0">
                <a:latin typeface="Courier" pitchFamily="2" charset="0"/>
              </a:rPr>
              <a:t>	y = f2(a+1)</a:t>
            </a:r>
          </a:p>
          <a:p>
            <a:pPr marL="0" indent="0">
              <a:buNone/>
            </a:pPr>
            <a:r>
              <a:rPr lang="en-US" sz="2400" dirty="0">
                <a:latin typeface="Courier" pitchFamily="2" charset="0"/>
              </a:rPr>
              <a:t>	return y</a:t>
            </a:r>
          </a:p>
          <a:p>
            <a:pPr marL="0" indent="0">
              <a:buNone/>
            </a:pPr>
            <a:endParaRPr lang="en-US" sz="2400" dirty="0">
              <a:latin typeface="Courier" pitchFamily="2" charset="0"/>
            </a:endParaRPr>
          </a:p>
          <a:p>
            <a:pPr marL="0" indent="0">
              <a:buNone/>
            </a:pPr>
            <a:r>
              <a:rPr lang="en-US" sz="2400" dirty="0">
                <a:latin typeface="Courier" pitchFamily="2" charset="0"/>
              </a:rPr>
              <a:t>def f2(b):</a:t>
            </a:r>
          </a:p>
          <a:p>
            <a:pPr marL="0" indent="0">
              <a:buNone/>
            </a:pPr>
            <a:r>
              <a:rPr lang="en-US" sz="2400" dirty="0">
                <a:latin typeface="Courier" pitchFamily="2" charset="0"/>
              </a:rPr>
              <a:t>	z = b</a:t>
            </a:r>
          </a:p>
          <a:p>
            <a:pPr marL="0" indent="0">
              <a:buNone/>
            </a:pPr>
            <a:r>
              <a:rPr lang="en-US" sz="2400" dirty="0">
                <a:latin typeface="Courier" pitchFamily="2" charset="0"/>
              </a:rPr>
              <a:t>	if (z &gt; 2):</a:t>
            </a:r>
          </a:p>
          <a:p>
            <a:pPr marL="0" indent="0">
              <a:buNone/>
            </a:pPr>
            <a:r>
              <a:rPr lang="en-US" sz="2400" dirty="0">
                <a:latin typeface="Courier" pitchFamily="2" charset="0"/>
              </a:rPr>
              <a:t>		z = z/2 </a:t>
            </a:r>
          </a:p>
          <a:p>
            <a:pPr marL="0" indent="0">
              <a:buNone/>
            </a:pPr>
            <a:r>
              <a:rPr lang="en-US" sz="2400" dirty="0">
                <a:latin typeface="Courier" pitchFamily="2" charset="0"/>
              </a:rPr>
              <a:t>	return b^2</a:t>
            </a:r>
          </a:p>
          <a:p>
            <a:pPr marL="0" indent="0">
              <a:buNone/>
            </a:pPr>
            <a:endParaRPr lang="en-US" sz="2400" dirty="0">
              <a:latin typeface="Courier" pitchFamily="2" charset="0"/>
            </a:endParaRPr>
          </a:p>
          <a:p>
            <a:pPr marL="0" indent="0">
              <a:buNone/>
            </a:pPr>
            <a:r>
              <a:rPr lang="en-US" sz="2400" dirty="0">
                <a:latin typeface="Courier" pitchFamily="2" charset="0"/>
              </a:rPr>
              <a:t>f1(3)</a:t>
            </a:r>
          </a:p>
        </p:txBody>
      </p:sp>
      <p:sp>
        <p:nvSpPr>
          <p:cNvPr id="8" name="Text Placeholder 7">
            <a:extLst>
              <a:ext uri="{FF2B5EF4-FFF2-40B4-BE49-F238E27FC236}">
                <a16:creationId xmlns:a16="http://schemas.microsoft.com/office/drawing/2014/main" xmlns="" id="{3099D7A9-C413-2442-A053-26EE23B60B8A}"/>
              </a:ext>
            </a:extLst>
          </p:cNvPr>
          <p:cNvSpPr>
            <a:spLocks noGrp="1"/>
          </p:cNvSpPr>
          <p:nvPr>
            <p:ph type="body" sz="quarter" idx="3"/>
          </p:nvPr>
        </p:nvSpPr>
        <p:spPr/>
        <p:txBody>
          <a:bodyPr>
            <a:normAutofit/>
          </a:bodyPr>
          <a:lstStyle/>
          <a:p>
            <a:r>
              <a:rPr lang="en-US" sz="2400" b="1" dirty="0">
                <a:solidFill>
                  <a:srgbClr val="003470"/>
                </a:solidFill>
              </a:rPr>
              <a:t>in memory</a:t>
            </a:r>
          </a:p>
        </p:txBody>
      </p:sp>
      <p:sp>
        <p:nvSpPr>
          <p:cNvPr id="9" name="Content Placeholder 8">
            <a:extLst>
              <a:ext uri="{FF2B5EF4-FFF2-40B4-BE49-F238E27FC236}">
                <a16:creationId xmlns:a16="http://schemas.microsoft.com/office/drawing/2014/main" xmlns="" id="{3064A75A-9CAF-684B-9ACE-308ECF8A14EE}"/>
              </a:ext>
            </a:extLst>
          </p:cNvPr>
          <p:cNvSpPr>
            <a:spLocks noGrp="1"/>
          </p:cNvSpPr>
          <p:nvPr>
            <p:ph sz="quarter" idx="4"/>
          </p:nvPr>
        </p:nvSpPr>
        <p:spPr/>
        <p:txBody>
          <a:bodyPr>
            <a:normAutofit fontScale="92500" lnSpcReduction="20000"/>
          </a:bodyPr>
          <a:lstStyle/>
          <a:p>
            <a:endParaRPr lang="en-US"/>
          </a:p>
        </p:txBody>
      </p:sp>
    </p:spTree>
    <p:extLst>
      <p:ext uri="{BB962C8B-B14F-4D97-AF65-F5344CB8AC3E}">
        <p14:creationId xmlns:p14="http://schemas.microsoft.com/office/powerpoint/2010/main" val="1591891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xmlns="" id="{78121CDD-B2BF-0C48-9A7A-2AFF3C1A495D}"/>
              </a:ext>
            </a:extLst>
          </p:cNvPr>
          <p:cNvSpPr>
            <a:spLocks noGrp="1"/>
          </p:cNvSpPr>
          <p:nvPr>
            <p:ph type="body" idx="1"/>
          </p:nvPr>
        </p:nvSpPr>
        <p:spPr/>
        <p:txBody>
          <a:bodyPr>
            <a:normAutofit/>
          </a:bodyPr>
          <a:lstStyle/>
          <a:p>
            <a:r>
              <a:rPr lang="en-US" sz="2400" b="1" dirty="0">
                <a:solidFill>
                  <a:srgbClr val="003470"/>
                </a:solidFill>
              </a:rPr>
              <a:t>the program</a:t>
            </a:r>
          </a:p>
        </p:txBody>
      </p:sp>
      <p:sp>
        <p:nvSpPr>
          <p:cNvPr id="4" name="Content Placeholder 3">
            <a:extLst>
              <a:ext uri="{FF2B5EF4-FFF2-40B4-BE49-F238E27FC236}">
                <a16:creationId xmlns:a16="http://schemas.microsoft.com/office/drawing/2014/main" xmlns="" id="{FD3F217E-6D21-7143-8145-13562D7A7DAF}"/>
              </a:ext>
            </a:extLst>
          </p:cNvPr>
          <p:cNvSpPr>
            <a:spLocks noGrp="1"/>
          </p:cNvSpPr>
          <p:nvPr>
            <p:ph sz="half" idx="2"/>
          </p:nvPr>
        </p:nvSpPr>
        <p:spPr/>
        <p:txBody>
          <a:bodyPr>
            <a:normAutofit fontScale="92500" lnSpcReduction="20000"/>
          </a:bodyPr>
          <a:lstStyle/>
          <a:p>
            <a:pPr marL="0" indent="0">
              <a:buNone/>
            </a:pPr>
            <a:r>
              <a:rPr lang="en-US" sz="2400" dirty="0">
                <a:solidFill>
                  <a:schemeClr val="bg1">
                    <a:lumMod val="75000"/>
                  </a:schemeClr>
                </a:solidFill>
                <a:latin typeface="Courier" pitchFamily="2" charset="0"/>
              </a:rPr>
              <a:t>def f1(a):</a:t>
            </a:r>
          </a:p>
          <a:p>
            <a:pPr marL="0" indent="0">
              <a:buNone/>
            </a:pPr>
            <a:r>
              <a:rPr lang="en-US" sz="2400" dirty="0">
                <a:solidFill>
                  <a:schemeClr val="bg1">
                    <a:lumMod val="75000"/>
                  </a:schemeClr>
                </a:solidFill>
                <a:latin typeface="Courier" pitchFamily="2" charset="0"/>
              </a:rPr>
              <a:t>	y = f2(a+1)</a:t>
            </a:r>
          </a:p>
          <a:p>
            <a:pPr marL="0" indent="0">
              <a:buNone/>
            </a:pPr>
            <a:r>
              <a:rPr lang="en-US" sz="2400" dirty="0">
                <a:solidFill>
                  <a:schemeClr val="bg1">
                    <a:lumMod val="75000"/>
                  </a:schemeClr>
                </a:solidFill>
                <a:latin typeface="Courier" pitchFamily="2" charset="0"/>
              </a:rPr>
              <a:t>	return y</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def f2(b):</a:t>
            </a:r>
          </a:p>
          <a:p>
            <a:pPr marL="0" indent="0">
              <a:buNone/>
            </a:pPr>
            <a:r>
              <a:rPr lang="en-US" sz="2400" dirty="0">
                <a:solidFill>
                  <a:schemeClr val="bg1">
                    <a:lumMod val="75000"/>
                  </a:schemeClr>
                </a:solidFill>
                <a:latin typeface="Courier" pitchFamily="2" charset="0"/>
              </a:rPr>
              <a:t>	z = b</a:t>
            </a:r>
          </a:p>
          <a:p>
            <a:pPr marL="0" indent="0">
              <a:buNone/>
            </a:pPr>
            <a:r>
              <a:rPr lang="en-US" sz="2400" dirty="0">
                <a:solidFill>
                  <a:schemeClr val="bg1">
                    <a:lumMod val="75000"/>
                  </a:schemeClr>
                </a:solidFill>
                <a:latin typeface="Courier" pitchFamily="2" charset="0"/>
              </a:rPr>
              <a:t>	if (z &gt; 2):</a:t>
            </a:r>
          </a:p>
          <a:p>
            <a:pPr marL="0" indent="0">
              <a:buNone/>
            </a:pPr>
            <a:r>
              <a:rPr lang="en-US" sz="2400" dirty="0">
                <a:solidFill>
                  <a:schemeClr val="bg1">
                    <a:lumMod val="75000"/>
                  </a:schemeClr>
                </a:solidFill>
                <a:latin typeface="Courier" pitchFamily="2" charset="0"/>
              </a:rPr>
              <a:t>		z = z/2 </a:t>
            </a:r>
          </a:p>
          <a:p>
            <a:pPr marL="0" indent="0">
              <a:buNone/>
            </a:pPr>
            <a:r>
              <a:rPr lang="en-US" sz="2400" dirty="0">
                <a:solidFill>
                  <a:schemeClr val="bg1">
                    <a:lumMod val="75000"/>
                  </a:schemeClr>
                </a:solidFill>
                <a:latin typeface="Courier" pitchFamily="2" charset="0"/>
              </a:rPr>
              <a:t>	return b^2</a:t>
            </a:r>
          </a:p>
          <a:p>
            <a:pPr marL="0" indent="0">
              <a:buNone/>
            </a:pPr>
            <a:endParaRPr lang="en-US" sz="2400" dirty="0">
              <a:latin typeface="Courier" pitchFamily="2" charset="0"/>
            </a:endParaRPr>
          </a:p>
          <a:p>
            <a:pPr marL="0" indent="0">
              <a:buNone/>
            </a:pPr>
            <a:r>
              <a:rPr lang="en-US" sz="2400" dirty="0">
                <a:effectLst>
                  <a:glow rad="101600">
                    <a:srgbClr val="FFC000">
                      <a:alpha val="60000"/>
                    </a:srgbClr>
                  </a:glow>
                </a:effectLst>
                <a:latin typeface="Courier" pitchFamily="2" charset="0"/>
              </a:rPr>
              <a:t>f1(3)</a:t>
            </a:r>
          </a:p>
        </p:txBody>
      </p:sp>
      <p:sp>
        <p:nvSpPr>
          <p:cNvPr id="8" name="Text Placeholder 7">
            <a:extLst>
              <a:ext uri="{FF2B5EF4-FFF2-40B4-BE49-F238E27FC236}">
                <a16:creationId xmlns:a16="http://schemas.microsoft.com/office/drawing/2014/main" xmlns="" id="{3099D7A9-C413-2442-A053-26EE23B60B8A}"/>
              </a:ext>
            </a:extLst>
          </p:cNvPr>
          <p:cNvSpPr>
            <a:spLocks noGrp="1"/>
          </p:cNvSpPr>
          <p:nvPr>
            <p:ph type="body" sz="quarter" idx="3"/>
          </p:nvPr>
        </p:nvSpPr>
        <p:spPr/>
        <p:txBody>
          <a:bodyPr>
            <a:normAutofit/>
          </a:bodyPr>
          <a:lstStyle/>
          <a:p>
            <a:r>
              <a:rPr lang="en-US" sz="2400" b="1" dirty="0">
                <a:solidFill>
                  <a:srgbClr val="003470"/>
                </a:solidFill>
              </a:rPr>
              <a:t>in memory</a:t>
            </a:r>
          </a:p>
        </p:txBody>
      </p:sp>
      <p:sp>
        <p:nvSpPr>
          <p:cNvPr id="9" name="Content Placeholder 8">
            <a:extLst>
              <a:ext uri="{FF2B5EF4-FFF2-40B4-BE49-F238E27FC236}">
                <a16:creationId xmlns:a16="http://schemas.microsoft.com/office/drawing/2014/main" xmlns="" id="{3064A75A-9CAF-684B-9ACE-308ECF8A14EE}"/>
              </a:ext>
            </a:extLst>
          </p:cNvPr>
          <p:cNvSpPr>
            <a:spLocks noGrp="1"/>
          </p:cNvSpPr>
          <p:nvPr>
            <p:ph sz="quarter" idx="4"/>
          </p:nvPr>
        </p:nvSpPr>
        <p:spPr/>
        <p:txBody>
          <a:bodyPr>
            <a:normAutofit fontScale="92500" lnSpcReduction="20000"/>
          </a:bodyPr>
          <a:lstStyle/>
          <a:p>
            <a:endParaRPr lang="en-US"/>
          </a:p>
        </p:txBody>
      </p:sp>
    </p:spTree>
    <p:extLst>
      <p:ext uri="{BB962C8B-B14F-4D97-AF65-F5344CB8AC3E}">
        <p14:creationId xmlns:p14="http://schemas.microsoft.com/office/powerpoint/2010/main" val="323306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xmlns="" id="{78121CDD-B2BF-0C48-9A7A-2AFF3C1A495D}"/>
              </a:ext>
            </a:extLst>
          </p:cNvPr>
          <p:cNvSpPr>
            <a:spLocks noGrp="1"/>
          </p:cNvSpPr>
          <p:nvPr>
            <p:ph type="body" idx="1"/>
          </p:nvPr>
        </p:nvSpPr>
        <p:spPr/>
        <p:txBody>
          <a:bodyPr>
            <a:normAutofit/>
          </a:bodyPr>
          <a:lstStyle/>
          <a:p>
            <a:r>
              <a:rPr lang="en-US" sz="2400" b="1" dirty="0">
                <a:solidFill>
                  <a:srgbClr val="003470"/>
                </a:solidFill>
              </a:rPr>
              <a:t>the program</a:t>
            </a:r>
          </a:p>
        </p:txBody>
      </p:sp>
      <p:sp>
        <p:nvSpPr>
          <p:cNvPr id="4" name="Content Placeholder 3">
            <a:extLst>
              <a:ext uri="{FF2B5EF4-FFF2-40B4-BE49-F238E27FC236}">
                <a16:creationId xmlns:a16="http://schemas.microsoft.com/office/drawing/2014/main" xmlns="" id="{FD3F217E-6D21-7143-8145-13562D7A7DAF}"/>
              </a:ext>
            </a:extLst>
          </p:cNvPr>
          <p:cNvSpPr>
            <a:spLocks noGrp="1"/>
          </p:cNvSpPr>
          <p:nvPr>
            <p:ph sz="half" idx="2"/>
          </p:nvPr>
        </p:nvSpPr>
        <p:spPr/>
        <p:txBody>
          <a:bodyPr>
            <a:normAutofit fontScale="92500" lnSpcReduction="20000"/>
          </a:bodyPr>
          <a:lstStyle/>
          <a:p>
            <a:pPr marL="0" indent="0">
              <a:buNone/>
            </a:pPr>
            <a:r>
              <a:rPr lang="en-US" sz="2400" dirty="0">
                <a:solidFill>
                  <a:schemeClr val="bg1">
                    <a:lumMod val="75000"/>
                  </a:schemeClr>
                </a:solidFill>
                <a:latin typeface="Courier" pitchFamily="2" charset="0"/>
              </a:rPr>
              <a:t>def</a:t>
            </a:r>
            <a:r>
              <a:rPr lang="en-US" sz="2400" dirty="0">
                <a:latin typeface="Courier" pitchFamily="2" charset="0"/>
              </a:rPr>
              <a:t> </a:t>
            </a:r>
            <a:r>
              <a:rPr lang="en-US" sz="2400" dirty="0">
                <a:effectLst>
                  <a:glow rad="101600">
                    <a:srgbClr val="FFC000">
                      <a:alpha val="60000"/>
                    </a:srgbClr>
                  </a:glow>
                </a:effectLst>
                <a:latin typeface="Courier" pitchFamily="2" charset="0"/>
              </a:rPr>
              <a:t>f1</a:t>
            </a:r>
            <a:r>
              <a:rPr lang="en-US" sz="2400" dirty="0">
                <a:solidFill>
                  <a:schemeClr val="bg1">
                    <a:lumMod val="75000"/>
                  </a:schemeClr>
                </a:solidFill>
                <a:latin typeface="Courier" pitchFamily="2" charset="0"/>
              </a:rPr>
              <a:t>(a):</a:t>
            </a:r>
          </a:p>
          <a:p>
            <a:pPr marL="0" indent="0">
              <a:buNone/>
            </a:pPr>
            <a:r>
              <a:rPr lang="en-US" sz="2400" dirty="0">
                <a:latin typeface="Courier" pitchFamily="2" charset="0"/>
              </a:rPr>
              <a:t>	</a:t>
            </a:r>
            <a:r>
              <a:rPr lang="en-US" sz="2400" dirty="0">
                <a:effectLst>
                  <a:glow rad="101600">
                    <a:srgbClr val="FFC000">
                      <a:alpha val="60000"/>
                    </a:srgbClr>
                  </a:glow>
                </a:effectLst>
                <a:latin typeface="Courier" pitchFamily="2" charset="0"/>
              </a:rPr>
              <a:t>y</a:t>
            </a:r>
            <a:r>
              <a:rPr lang="en-US" sz="2400" dirty="0">
                <a:latin typeface="Courier" pitchFamily="2" charset="0"/>
              </a:rPr>
              <a:t> </a:t>
            </a:r>
            <a:r>
              <a:rPr lang="en-US" sz="2400" dirty="0">
                <a:solidFill>
                  <a:schemeClr val="bg1">
                    <a:lumMod val="75000"/>
                  </a:schemeClr>
                </a:solidFill>
                <a:latin typeface="Courier" pitchFamily="2" charset="0"/>
              </a:rPr>
              <a:t>= f2(a+1)</a:t>
            </a:r>
          </a:p>
          <a:p>
            <a:pPr marL="0" indent="0">
              <a:buNone/>
            </a:pPr>
            <a:r>
              <a:rPr lang="en-US" sz="2400" dirty="0">
                <a:solidFill>
                  <a:schemeClr val="bg1">
                    <a:lumMod val="75000"/>
                  </a:schemeClr>
                </a:solidFill>
                <a:latin typeface="Courier" pitchFamily="2" charset="0"/>
              </a:rPr>
              <a:t>	return y</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def f2(b):</a:t>
            </a:r>
          </a:p>
          <a:p>
            <a:pPr marL="0" indent="0">
              <a:buNone/>
            </a:pPr>
            <a:r>
              <a:rPr lang="en-US" sz="2400" dirty="0">
                <a:solidFill>
                  <a:schemeClr val="bg1">
                    <a:lumMod val="75000"/>
                  </a:schemeClr>
                </a:solidFill>
                <a:latin typeface="Courier" pitchFamily="2" charset="0"/>
              </a:rPr>
              <a:t>	z = b</a:t>
            </a:r>
          </a:p>
          <a:p>
            <a:pPr marL="0" indent="0">
              <a:buNone/>
            </a:pPr>
            <a:r>
              <a:rPr lang="en-US" sz="2400" dirty="0">
                <a:solidFill>
                  <a:schemeClr val="bg1">
                    <a:lumMod val="75000"/>
                  </a:schemeClr>
                </a:solidFill>
                <a:latin typeface="Courier" pitchFamily="2" charset="0"/>
              </a:rPr>
              <a:t>	if (z &gt; 2):</a:t>
            </a:r>
          </a:p>
          <a:p>
            <a:pPr marL="0" indent="0">
              <a:buNone/>
            </a:pPr>
            <a:r>
              <a:rPr lang="en-US" sz="2400" dirty="0">
                <a:solidFill>
                  <a:schemeClr val="bg1">
                    <a:lumMod val="75000"/>
                  </a:schemeClr>
                </a:solidFill>
                <a:latin typeface="Courier" pitchFamily="2" charset="0"/>
              </a:rPr>
              <a:t>		z = z/2 </a:t>
            </a:r>
          </a:p>
          <a:p>
            <a:pPr marL="0" indent="0">
              <a:buNone/>
            </a:pPr>
            <a:r>
              <a:rPr lang="en-US" sz="2400" dirty="0">
                <a:solidFill>
                  <a:schemeClr val="bg1">
                    <a:lumMod val="75000"/>
                  </a:schemeClr>
                </a:solidFill>
                <a:latin typeface="Courier" pitchFamily="2" charset="0"/>
              </a:rPr>
              <a:t>	return b^2</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f1(</a:t>
            </a:r>
            <a:r>
              <a:rPr lang="en-US" sz="2400" dirty="0">
                <a:effectLst>
                  <a:glow rad="101600">
                    <a:srgbClr val="FFC000">
                      <a:alpha val="60000"/>
                    </a:srgbClr>
                  </a:glow>
                </a:effectLst>
                <a:latin typeface="Courier" pitchFamily="2" charset="0"/>
              </a:rPr>
              <a:t>3</a:t>
            </a:r>
            <a:r>
              <a:rPr lang="en-US" sz="2400" dirty="0">
                <a:solidFill>
                  <a:schemeClr val="bg1">
                    <a:lumMod val="75000"/>
                  </a:schemeClr>
                </a:solidFill>
                <a:latin typeface="Courier" pitchFamily="2" charset="0"/>
              </a:rPr>
              <a:t>)</a:t>
            </a:r>
          </a:p>
        </p:txBody>
      </p:sp>
      <p:sp>
        <p:nvSpPr>
          <p:cNvPr id="8" name="Text Placeholder 7">
            <a:extLst>
              <a:ext uri="{FF2B5EF4-FFF2-40B4-BE49-F238E27FC236}">
                <a16:creationId xmlns:a16="http://schemas.microsoft.com/office/drawing/2014/main" xmlns="" id="{3099D7A9-C413-2442-A053-26EE23B60B8A}"/>
              </a:ext>
            </a:extLst>
          </p:cNvPr>
          <p:cNvSpPr>
            <a:spLocks noGrp="1"/>
          </p:cNvSpPr>
          <p:nvPr>
            <p:ph type="body" sz="quarter" idx="3"/>
          </p:nvPr>
        </p:nvSpPr>
        <p:spPr/>
        <p:txBody>
          <a:bodyPr>
            <a:normAutofit/>
          </a:bodyPr>
          <a:lstStyle/>
          <a:p>
            <a:r>
              <a:rPr lang="en-US" sz="2400" b="1" dirty="0">
                <a:solidFill>
                  <a:srgbClr val="003470"/>
                </a:solidFill>
              </a:rPr>
              <a:t>in memory</a:t>
            </a:r>
          </a:p>
        </p:txBody>
      </p:sp>
      <p:sp>
        <p:nvSpPr>
          <p:cNvPr id="9" name="Content Placeholder 8">
            <a:extLst>
              <a:ext uri="{FF2B5EF4-FFF2-40B4-BE49-F238E27FC236}">
                <a16:creationId xmlns:a16="http://schemas.microsoft.com/office/drawing/2014/main" xmlns="" id="{3064A75A-9CAF-684B-9ACE-308ECF8A14EE}"/>
              </a:ext>
            </a:extLst>
          </p:cNvPr>
          <p:cNvSpPr>
            <a:spLocks noGrp="1"/>
          </p:cNvSpPr>
          <p:nvPr>
            <p:ph sz="quarter" idx="4"/>
          </p:nvPr>
        </p:nvSpPr>
        <p:spPr/>
        <p:txBody>
          <a:bodyPr>
            <a:normAutofit fontScale="92500" lnSpcReduction="20000"/>
          </a:bodyPr>
          <a:lstStyle/>
          <a:p>
            <a:endParaRPr lang="en-US"/>
          </a:p>
        </p:txBody>
      </p:sp>
      <p:sp>
        <p:nvSpPr>
          <p:cNvPr id="6" name="Rounded Rectangle 5">
            <a:extLst>
              <a:ext uri="{FF2B5EF4-FFF2-40B4-BE49-F238E27FC236}">
                <a16:creationId xmlns:a16="http://schemas.microsoft.com/office/drawing/2014/main" xmlns="" id="{8E632C52-CA97-5944-8ECD-E4F4F302F37A}"/>
              </a:ext>
            </a:extLst>
          </p:cNvPr>
          <p:cNvSpPr/>
          <p:nvPr/>
        </p:nvSpPr>
        <p:spPr>
          <a:xfrm>
            <a:off x="5153891" y="5195454"/>
            <a:ext cx="3200400" cy="727363"/>
          </a:xfrm>
          <a:prstGeom prst="roundRect">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effectLst>
                  <a:glow rad="101600">
                    <a:srgbClr val="FFC000">
                      <a:alpha val="60000"/>
                    </a:srgbClr>
                  </a:glow>
                </a:effectLst>
                <a:latin typeface="Courier" pitchFamily="2" charset="0"/>
              </a:rPr>
              <a:t>f1(3): y</a:t>
            </a:r>
          </a:p>
        </p:txBody>
      </p:sp>
    </p:spTree>
    <p:extLst>
      <p:ext uri="{BB962C8B-B14F-4D97-AF65-F5344CB8AC3E}">
        <p14:creationId xmlns:p14="http://schemas.microsoft.com/office/powerpoint/2010/main" val="597545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xmlns="" id="{78121CDD-B2BF-0C48-9A7A-2AFF3C1A495D}"/>
              </a:ext>
            </a:extLst>
          </p:cNvPr>
          <p:cNvSpPr>
            <a:spLocks noGrp="1"/>
          </p:cNvSpPr>
          <p:nvPr>
            <p:ph type="body" idx="1"/>
          </p:nvPr>
        </p:nvSpPr>
        <p:spPr/>
        <p:txBody>
          <a:bodyPr>
            <a:normAutofit/>
          </a:bodyPr>
          <a:lstStyle/>
          <a:p>
            <a:r>
              <a:rPr lang="en-US" sz="2400" b="1" dirty="0">
                <a:solidFill>
                  <a:srgbClr val="003470"/>
                </a:solidFill>
              </a:rPr>
              <a:t>the program</a:t>
            </a:r>
          </a:p>
        </p:txBody>
      </p:sp>
      <p:sp>
        <p:nvSpPr>
          <p:cNvPr id="4" name="Content Placeholder 3">
            <a:extLst>
              <a:ext uri="{FF2B5EF4-FFF2-40B4-BE49-F238E27FC236}">
                <a16:creationId xmlns:a16="http://schemas.microsoft.com/office/drawing/2014/main" xmlns="" id="{FD3F217E-6D21-7143-8145-13562D7A7DAF}"/>
              </a:ext>
            </a:extLst>
          </p:cNvPr>
          <p:cNvSpPr>
            <a:spLocks noGrp="1"/>
          </p:cNvSpPr>
          <p:nvPr>
            <p:ph sz="half" idx="2"/>
          </p:nvPr>
        </p:nvSpPr>
        <p:spPr/>
        <p:txBody>
          <a:bodyPr>
            <a:normAutofit fontScale="92500" lnSpcReduction="20000"/>
          </a:bodyPr>
          <a:lstStyle/>
          <a:p>
            <a:pPr marL="0" indent="0">
              <a:buNone/>
            </a:pPr>
            <a:r>
              <a:rPr lang="en-US" sz="2400" dirty="0">
                <a:solidFill>
                  <a:schemeClr val="bg1">
                    <a:lumMod val="75000"/>
                  </a:schemeClr>
                </a:solidFill>
                <a:latin typeface="Courier" pitchFamily="2" charset="0"/>
              </a:rPr>
              <a:t>def f1(a):</a:t>
            </a:r>
          </a:p>
          <a:p>
            <a:pPr marL="0" indent="0">
              <a:buNone/>
            </a:pPr>
            <a:r>
              <a:rPr lang="en-US" sz="2400" dirty="0">
                <a:solidFill>
                  <a:schemeClr val="bg1">
                    <a:lumMod val="75000"/>
                  </a:schemeClr>
                </a:solidFill>
                <a:latin typeface="Courier" pitchFamily="2" charset="0"/>
              </a:rPr>
              <a:t>	y = </a:t>
            </a:r>
            <a:r>
              <a:rPr lang="en-US" sz="2400" dirty="0">
                <a:effectLst>
                  <a:glow rad="101600">
                    <a:srgbClr val="FFC000">
                      <a:alpha val="60000"/>
                    </a:srgbClr>
                  </a:glow>
                </a:effectLst>
                <a:latin typeface="Courier" pitchFamily="2" charset="0"/>
              </a:rPr>
              <a:t>f2(a+1)</a:t>
            </a:r>
          </a:p>
          <a:p>
            <a:pPr marL="0" indent="0">
              <a:buNone/>
            </a:pPr>
            <a:r>
              <a:rPr lang="en-US" sz="2400" dirty="0">
                <a:latin typeface="Courier" pitchFamily="2" charset="0"/>
              </a:rPr>
              <a:t>	</a:t>
            </a:r>
            <a:r>
              <a:rPr lang="en-US" sz="2400" dirty="0">
                <a:solidFill>
                  <a:schemeClr val="bg1">
                    <a:lumMod val="75000"/>
                  </a:schemeClr>
                </a:solidFill>
                <a:latin typeface="Courier" pitchFamily="2" charset="0"/>
              </a:rPr>
              <a:t>return y</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def f2(b):</a:t>
            </a:r>
          </a:p>
          <a:p>
            <a:pPr marL="0" indent="0">
              <a:buNone/>
            </a:pPr>
            <a:r>
              <a:rPr lang="en-US" sz="2400" dirty="0">
                <a:solidFill>
                  <a:schemeClr val="bg1">
                    <a:lumMod val="75000"/>
                  </a:schemeClr>
                </a:solidFill>
                <a:latin typeface="Courier" pitchFamily="2" charset="0"/>
              </a:rPr>
              <a:t>	z = b</a:t>
            </a:r>
          </a:p>
          <a:p>
            <a:pPr marL="0" indent="0">
              <a:buNone/>
            </a:pPr>
            <a:r>
              <a:rPr lang="en-US" sz="2400" dirty="0">
                <a:solidFill>
                  <a:schemeClr val="bg1">
                    <a:lumMod val="75000"/>
                  </a:schemeClr>
                </a:solidFill>
                <a:latin typeface="Courier" pitchFamily="2" charset="0"/>
              </a:rPr>
              <a:t>	if (z &gt; 2):</a:t>
            </a:r>
          </a:p>
          <a:p>
            <a:pPr marL="0" indent="0">
              <a:buNone/>
            </a:pPr>
            <a:r>
              <a:rPr lang="en-US" sz="2400" dirty="0">
                <a:solidFill>
                  <a:schemeClr val="bg1">
                    <a:lumMod val="75000"/>
                  </a:schemeClr>
                </a:solidFill>
                <a:latin typeface="Courier" pitchFamily="2" charset="0"/>
              </a:rPr>
              <a:t>		z = z/2 </a:t>
            </a:r>
          </a:p>
          <a:p>
            <a:pPr marL="0" indent="0">
              <a:buNone/>
            </a:pPr>
            <a:r>
              <a:rPr lang="en-US" sz="2400" dirty="0">
                <a:solidFill>
                  <a:schemeClr val="bg1">
                    <a:lumMod val="75000"/>
                  </a:schemeClr>
                </a:solidFill>
                <a:latin typeface="Courier" pitchFamily="2" charset="0"/>
              </a:rPr>
              <a:t>	return b^2</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f1(3)</a:t>
            </a:r>
          </a:p>
        </p:txBody>
      </p:sp>
      <p:sp>
        <p:nvSpPr>
          <p:cNvPr id="8" name="Text Placeholder 7">
            <a:extLst>
              <a:ext uri="{FF2B5EF4-FFF2-40B4-BE49-F238E27FC236}">
                <a16:creationId xmlns:a16="http://schemas.microsoft.com/office/drawing/2014/main" xmlns="" id="{3099D7A9-C413-2442-A053-26EE23B60B8A}"/>
              </a:ext>
            </a:extLst>
          </p:cNvPr>
          <p:cNvSpPr>
            <a:spLocks noGrp="1"/>
          </p:cNvSpPr>
          <p:nvPr>
            <p:ph type="body" sz="quarter" idx="3"/>
          </p:nvPr>
        </p:nvSpPr>
        <p:spPr/>
        <p:txBody>
          <a:bodyPr>
            <a:normAutofit/>
          </a:bodyPr>
          <a:lstStyle/>
          <a:p>
            <a:r>
              <a:rPr lang="en-US" sz="2400" b="1" dirty="0">
                <a:solidFill>
                  <a:srgbClr val="003470"/>
                </a:solidFill>
              </a:rPr>
              <a:t>in memory</a:t>
            </a:r>
          </a:p>
        </p:txBody>
      </p:sp>
      <p:sp>
        <p:nvSpPr>
          <p:cNvPr id="9" name="Content Placeholder 8">
            <a:extLst>
              <a:ext uri="{FF2B5EF4-FFF2-40B4-BE49-F238E27FC236}">
                <a16:creationId xmlns:a16="http://schemas.microsoft.com/office/drawing/2014/main" xmlns="" id="{3064A75A-9CAF-684B-9ACE-308ECF8A14EE}"/>
              </a:ext>
            </a:extLst>
          </p:cNvPr>
          <p:cNvSpPr>
            <a:spLocks noGrp="1"/>
          </p:cNvSpPr>
          <p:nvPr>
            <p:ph sz="quarter" idx="4"/>
          </p:nvPr>
        </p:nvSpPr>
        <p:spPr/>
        <p:txBody>
          <a:bodyPr>
            <a:normAutofit fontScale="92500" lnSpcReduction="20000"/>
          </a:bodyPr>
          <a:lstStyle/>
          <a:p>
            <a:endParaRPr lang="en-US"/>
          </a:p>
        </p:txBody>
      </p:sp>
      <p:sp>
        <p:nvSpPr>
          <p:cNvPr id="10" name="Rounded Rectangle 9">
            <a:extLst>
              <a:ext uri="{FF2B5EF4-FFF2-40B4-BE49-F238E27FC236}">
                <a16:creationId xmlns:a16="http://schemas.microsoft.com/office/drawing/2014/main" xmlns="" id="{F126A715-7059-0C4C-B55C-0E7CB25BE4E0}"/>
              </a:ext>
            </a:extLst>
          </p:cNvPr>
          <p:cNvSpPr/>
          <p:nvPr/>
        </p:nvSpPr>
        <p:spPr>
          <a:xfrm>
            <a:off x="5153891" y="5195454"/>
            <a:ext cx="3200400" cy="727363"/>
          </a:xfrm>
          <a:prstGeom prst="roundRect">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f1(3): y</a:t>
            </a:r>
          </a:p>
        </p:txBody>
      </p:sp>
    </p:spTree>
    <p:extLst>
      <p:ext uri="{BB962C8B-B14F-4D97-AF65-F5344CB8AC3E}">
        <p14:creationId xmlns:p14="http://schemas.microsoft.com/office/powerpoint/2010/main" val="1977069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xmlns="" id="{78121CDD-B2BF-0C48-9A7A-2AFF3C1A495D}"/>
              </a:ext>
            </a:extLst>
          </p:cNvPr>
          <p:cNvSpPr>
            <a:spLocks noGrp="1"/>
          </p:cNvSpPr>
          <p:nvPr>
            <p:ph type="body" idx="1"/>
          </p:nvPr>
        </p:nvSpPr>
        <p:spPr/>
        <p:txBody>
          <a:bodyPr>
            <a:normAutofit/>
          </a:bodyPr>
          <a:lstStyle/>
          <a:p>
            <a:r>
              <a:rPr lang="en-US" sz="2400" b="1" dirty="0">
                <a:solidFill>
                  <a:srgbClr val="003470"/>
                </a:solidFill>
              </a:rPr>
              <a:t>the program</a:t>
            </a:r>
          </a:p>
        </p:txBody>
      </p:sp>
      <p:sp>
        <p:nvSpPr>
          <p:cNvPr id="4" name="Content Placeholder 3">
            <a:extLst>
              <a:ext uri="{FF2B5EF4-FFF2-40B4-BE49-F238E27FC236}">
                <a16:creationId xmlns:a16="http://schemas.microsoft.com/office/drawing/2014/main" xmlns="" id="{FD3F217E-6D21-7143-8145-13562D7A7DAF}"/>
              </a:ext>
            </a:extLst>
          </p:cNvPr>
          <p:cNvSpPr>
            <a:spLocks noGrp="1"/>
          </p:cNvSpPr>
          <p:nvPr>
            <p:ph sz="half" idx="2"/>
          </p:nvPr>
        </p:nvSpPr>
        <p:spPr/>
        <p:txBody>
          <a:bodyPr>
            <a:normAutofit fontScale="92500" lnSpcReduction="20000"/>
          </a:bodyPr>
          <a:lstStyle/>
          <a:p>
            <a:pPr marL="0" indent="0">
              <a:buNone/>
            </a:pPr>
            <a:r>
              <a:rPr lang="en-US" sz="2400" dirty="0">
                <a:solidFill>
                  <a:schemeClr val="bg1">
                    <a:lumMod val="75000"/>
                  </a:schemeClr>
                </a:solidFill>
                <a:latin typeface="Courier" pitchFamily="2" charset="0"/>
              </a:rPr>
              <a:t>def f1(a):</a:t>
            </a:r>
          </a:p>
          <a:p>
            <a:pPr marL="0" indent="0">
              <a:buNone/>
            </a:pPr>
            <a:r>
              <a:rPr lang="en-US" sz="2400" dirty="0">
                <a:solidFill>
                  <a:schemeClr val="bg1">
                    <a:lumMod val="75000"/>
                  </a:schemeClr>
                </a:solidFill>
                <a:latin typeface="Courier" pitchFamily="2" charset="0"/>
              </a:rPr>
              <a:t>	y = f2(</a:t>
            </a:r>
            <a:r>
              <a:rPr lang="en-US" sz="2400" dirty="0">
                <a:effectLst>
                  <a:glow rad="101600">
                    <a:srgbClr val="FFC000">
                      <a:alpha val="60000"/>
                    </a:srgbClr>
                  </a:glow>
                </a:effectLst>
                <a:latin typeface="Courier" pitchFamily="2" charset="0"/>
              </a:rPr>
              <a:t>a+1</a:t>
            </a:r>
            <a:r>
              <a:rPr lang="en-US" sz="2400" dirty="0">
                <a:solidFill>
                  <a:schemeClr val="bg1">
                    <a:lumMod val="75000"/>
                  </a:schemeClr>
                </a:solidFill>
                <a:latin typeface="Courier" pitchFamily="2" charset="0"/>
              </a:rPr>
              <a:t>)</a:t>
            </a:r>
          </a:p>
          <a:p>
            <a:pPr marL="0" indent="0">
              <a:buNone/>
            </a:pPr>
            <a:r>
              <a:rPr lang="en-US" sz="2400" dirty="0">
                <a:latin typeface="Courier" pitchFamily="2" charset="0"/>
              </a:rPr>
              <a:t>	</a:t>
            </a:r>
            <a:r>
              <a:rPr lang="en-US" sz="2400" dirty="0">
                <a:solidFill>
                  <a:schemeClr val="bg1">
                    <a:lumMod val="75000"/>
                  </a:schemeClr>
                </a:solidFill>
                <a:latin typeface="Courier" pitchFamily="2" charset="0"/>
              </a:rPr>
              <a:t>return y</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def </a:t>
            </a:r>
            <a:r>
              <a:rPr lang="en-US" sz="2400" dirty="0">
                <a:effectLst>
                  <a:glow rad="101600">
                    <a:srgbClr val="FFC000">
                      <a:alpha val="60000"/>
                    </a:srgbClr>
                  </a:glow>
                </a:effectLst>
                <a:latin typeface="Courier" pitchFamily="2" charset="0"/>
              </a:rPr>
              <a:t>f2</a:t>
            </a:r>
            <a:r>
              <a:rPr lang="en-US" sz="2400" dirty="0">
                <a:solidFill>
                  <a:schemeClr val="bg1">
                    <a:lumMod val="75000"/>
                  </a:schemeClr>
                </a:solidFill>
                <a:latin typeface="Courier" pitchFamily="2" charset="0"/>
              </a:rPr>
              <a:t>(b):</a:t>
            </a:r>
          </a:p>
          <a:p>
            <a:pPr marL="0" indent="0">
              <a:buNone/>
            </a:pPr>
            <a:r>
              <a:rPr lang="en-US" sz="2400" dirty="0">
                <a:solidFill>
                  <a:schemeClr val="bg1">
                    <a:lumMod val="75000"/>
                  </a:schemeClr>
                </a:solidFill>
                <a:latin typeface="Courier" pitchFamily="2" charset="0"/>
              </a:rPr>
              <a:t>	</a:t>
            </a:r>
            <a:r>
              <a:rPr lang="en-US" sz="2400" dirty="0">
                <a:effectLst>
                  <a:glow rad="101600">
                    <a:srgbClr val="FFC000">
                      <a:alpha val="60000"/>
                    </a:srgbClr>
                  </a:glow>
                </a:effectLst>
                <a:latin typeface="Courier" pitchFamily="2" charset="0"/>
              </a:rPr>
              <a:t>z</a:t>
            </a:r>
            <a:r>
              <a:rPr lang="en-US" sz="2400" dirty="0">
                <a:solidFill>
                  <a:schemeClr val="bg1">
                    <a:lumMod val="75000"/>
                  </a:schemeClr>
                </a:solidFill>
                <a:latin typeface="Courier" pitchFamily="2" charset="0"/>
              </a:rPr>
              <a:t> = b</a:t>
            </a:r>
          </a:p>
          <a:p>
            <a:pPr marL="0" indent="0">
              <a:buNone/>
            </a:pPr>
            <a:r>
              <a:rPr lang="en-US" sz="2400" dirty="0">
                <a:solidFill>
                  <a:schemeClr val="bg1">
                    <a:lumMod val="75000"/>
                  </a:schemeClr>
                </a:solidFill>
                <a:latin typeface="Courier" pitchFamily="2" charset="0"/>
              </a:rPr>
              <a:t>	if (z &gt; 2):</a:t>
            </a:r>
          </a:p>
          <a:p>
            <a:pPr marL="0" indent="0">
              <a:buNone/>
            </a:pPr>
            <a:r>
              <a:rPr lang="en-US" sz="2400" dirty="0">
                <a:solidFill>
                  <a:schemeClr val="bg1">
                    <a:lumMod val="75000"/>
                  </a:schemeClr>
                </a:solidFill>
                <a:latin typeface="Courier" pitchFamily="2" charset="0"/>
              </a:rPr>
              <a:t>		z = z/2 </a:t>
            </a:r>
          </a:p>
          <a:p>
            <a:pPr marL="0" indent="0">
              <a:buNone/>
            </a:pPr>
            <a:r>
              <a:rPr lang="en-US" sz="2400" dirty="0">
                <a:solidFill>
                  <a:schemeClr val="bg1">
                    <a:lumMod val="75000"/>
                  </a:schemeClr>
                </a:solidFill>
                <a:latin typeface="Courier" pitchFamily="2" charset="0"/>
              </a:rPr>
              <a:t>	return b^2</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f1(3)</a:t>
            </a:r>
          </a:p>
        </p:txBody>
      </p:sp>
      <p:sp>
        <p:nvSpPr>
          <p:cNvPr id="8" name="Text Placeholder 7">
            <a:extLst>
              <a:ext uri="{FF2B5EF4-FFF2-40B4-BE49-F238E27FC236}">
                <a16:creationId xmlns:a16="http://schemas.microsoft.com/office/drawing/2014/main" xmlns="" id="{3099D7A9-C413-2442-A053-26EE23B60B8A}"/>
              </a:ext>
            </a:extLst>
          </p:cNvPr>
          <p:cNvSpPr>
            <a:spLocks noGrp="1"/>
          </p:cNvSpPr>
          <p:nvPr>
            <p:ph type="body" sz="quarter" idx="3"/>
          </p:nvPr>
        </p:nvSpPr>
        <p:spPr/>
        <p:txBody>
          <a:bodyPr>
            <a:normAutofit/>
          </a:bodyPr>
          <a:lstStyle/>
          <a:p>
            <a:r>
              <a:rPr lang="en-US" sz="2400" b="1" dirty="0">
                <a:solidFill>
                  <a:srgbClr val="003470"/>
                </a:solidFill>
              </a:rPr>
              <a:t>in memory</a:t>
            </a:r>
          </a:p>
        </p:txBody>
      </p:sp>
      <p:sp>
        <p:nvSpPr>
          <p:cNvPr id="9" name="Content Placeholder 8">
            <a:extLst>
              <a:ext uri="{FF2B5EF4-FFF2-40B4-BE49-F238E27FC236}">
                <a16:creationId xmlns:a16="http://schemas.microsoft.com/office/drawing/2014/main" xmlns="" id="{3064A75A-9CAF-684B-9ACE-308ECF8A14EE}"/>
              </a:ext>
            </a:extLst>
          </p:cNvPr>
          <p:cNvSpPr>
            <a:spLocks noGrp="1"/>
          </p:cNvSpPr>
          <p:nvPr>
            <p:ph sz="quarter" idx="4"/>
          </p:nvPr>
        </p:nvSpPr>
        <p:spPr/>
        <p:txBody>
          <a:bodyPr>
            <a:normAutofit fontScale="92500" lnSpcReduction="20000"/>
          </a:bodyPr>
          <a:lstStyle/>
          <a:p>
            <a:endParaRPr lang="en-US"/>
          </a:p>
        </p:txBody>
      </p:sp>
      <p:sp>
        <p:nvSpPr>
          <p:cNvPr id="10" name="Rounded Rectangle 9">
            <a:extLst>
              <a:ext uri="{FF2B5EF4-FFF2-40B4-BE49-F238E27FC236}">
                <a16:creationId xmlns:a16="http://schemas.microsoft.com/office/drawing/2014/main" xmlns="" id="{F126A715-7059-0C4C-B55C-0E7CB25BE4E0}"/>
              </a:ext>
            </a:extLst>
          </p:cNvPr>
          <p:cNvSpPr/>
          <p:nvPr/>
        </p:nvSpPr>
        <p:spPr>
          <a:xfrm>
            <a:off x="5153891" y="5195454"/>
            <a:ext cx="3200400" cy="727363"/>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chemeClr val="bg1">
                    <a:lumMod val="75000"/>
                  </a:schemeClr>
                </a:solidFill>
                <a:latin typeface="Courier" pitchFamily="2" charset="0"/>
              </a:rPr>
              <a:t>f1(3): y</a:t>
            </a:r>
          </a:p>
        </p:txBody>
      </p:sp>
      <p:sp>
        <p:nvSpPr>
          <p:cNvPr id="11" name="Rounded Rectangle 10">
            <a:extLst>
              <a:ext uri="{FF2B5EF4-FFF2-40B4-BE49-F238E27FC236}">
                <a16:creationId xmlns:a16="http://schemas.microsoft.com/office/drawing/2014/main" xmlns="" id="{33697931-C8AC-7749-A980-232139E1B92B}"/>
              </a:ext>
            </a:extLst>
          </p:cNvPr>
          <p:cNvSpPr/>
          <p:nvPr/>
        </p:nvSpPr>
        <p:spPr>
          <a:xfrm>
            <a:off x="5153891" y="4370026"/>
            <a:ext cx="3200400" cy="727363"/>
          </a:xfrm>
          <a:prstGeom prst="roundRect">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effectLst>
                  <a:glow rad="101600">
                    <a:srgbClr val="FFC000">
                      <a:alpha val="60000"/>
                    </a:srgbClr>
                  </a:glow>
                </a:effectLst>
                <a:latin typeface="Courier" pitchFamily="2" charset="0"/>
              </a:rPr>
              <a:t>f2(4): z</a:t>
            </a:r>
          </a:p>
        </p:txBody>
      </p:sp>
    </p:spTree>
    <p:extLst>
      <p:ext uri="{BB962C8B-B14F-4D97-AF65-F5344CB8AC3E}">
        <p14:creationId xmlns:p14="http://schemas.microsoft.com/office/powerpoint/2010/main" val="283933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xmlns="" id="{78121CDD-B2BF-0C48-9A7A-2AFF3C1A495D}"/>
              </a:ext>
            </a:extLst>
          </p:cNvPr>
          <p:cNvSpPr>
            <a:spLocks noGrp="1"/>
          </p:cNvSpPr>
          <p:nvPr>
            <p:ph type="body" idx="1"/>
          </p:nvPr>
        </p:nvSpPr>
        <p:spPr/>
        <p:txBody>
          <a:bodyPr>
            <a:normAutofit/>
          </a:bodyPr>
          <a:lstStyle/>
          <a:p>
            <a:r>
              <a:rPr lang="en-US" sz="2400" b="1" dirty="0">
                <a:solidFill>
                  <a:srgbClr val="003470"/>
                </a:solidFill>
              </a:rPr>
              <a:t>the program</a:t>
            </a:r>
          </a:p>
        </p:txBody>
      </p:sp>
      <p:sp>
        <p:nvSpPr>
          <p:cNvPr id="4" name="Content Placeholder 3">
            <a:extLst>
              <a:ext uri="{FF2B5EF4-FFF2-40B4-BE49-F238E27FC236}">
                <a16:creationId xmlns:a16="http://schemas.microsoft.com/office/drawing/2014/main" xmlns="" id="{FD3F217E-6D21-7143-8145-13562D7A7DAF}"/>
              </a:ext>
            </a:extLst>
          </p:cNvPr>
          <p:cNvSpPr>
            <a:spLocks noGrp="1"/>
          </p:cNvSpPr>
          <p:nvPr>
            <p:ph sz="half" idx="2"/>
          </p:nvPr>
        </p:nvSpPr>
        <p:spPr/>
        <p:txBody>
          <a:bodyPr>
            <a:normAutofit fontScale="92500" lnSpcReduction="20000"/>
          </a:bodyPr>
          <a:lstStyle/>
          <a:p>
            <a:pPr marL="0" indent="0">
              <a:buNone/>
            </a:pPr>
            <a:r>
              <a:rPr lang="en-US" sz="2400" dirty="0">
                <a:solidFill>
                  <a:schemeClr val="bg1">
                    <a:lumMod val="65000"/>
                  </a:schemeClr>
                </a:solidFill>
                <a:latin typeface="Courier" pitchFamily="2" charset="0"/>
              </a:rPr>
              <a:t>def f1(a):</a:t>
            </a:r>
          </a:p>
          <a:p>
            <a:pPr marL="0" indent="0">
              <a:buNone/>
            </a:pPr>
            <a:r>
              <a:rPr lang="en-US" sz="2400" dirty="0">
                <a:solidFill>
                  <a:schemeClr val="bg1">
                    <a:lumMod val="65000"/>
                  </a:schemeClr>
                </a:solidFill>
                <a:latin typeface="Courier" pitchFamily="2" charset="0"/>
              </a:rPr>
              <a:t>	y = f2(a+1)</a:t>
            </a:r>
          </a:p>
          <a:p>
            <a:pPr marL="0" indent="0">
              <a:buNone/>
            </a:pPr>
            <a:r>
              <a:rPr lang="en-US" sz="2400" dirty="0">
                <a:solidFill>
                  <a:schemeClr val="bg1">
                    <a:lumMod val="65000"/>
                  </a:schemeClr>
                </a:solidFill>
                <a:latin typeface="Courier" pitchFamily="2" charset="0"/>
              </a:rPr>
              <a:t>	</a:t>
            </a:r>
            <a:r>
              <a:rPr lang="en-US" sz="2400" dirty="0">
                <a:latin typeface="Courier" pitchFamily="2" charset="0"/>
              </a:rPr>
              <a:t>return y</a:t>
            </a:r>
          </a:p>
          <a:p>
            <a:pPr marL="0" indent="0">
              <a:buNone/>
            </a:pPr>
            <a:endParaRPr lang="en-US" sz="2400" dirty="0">
              <a:solidFill>
                <a:schemeClr val="bg1">
                  <a:lumMod val="65000"/>
                </a:schemeClr>
              </a:solidFill>
              <a:latin typeface="Courier" pitchFamily="2" charset="0"/>
            </a:endParaRPr>
          </a:p>
          <a:p>
            <a:pPr marL="0" indent="0">
              <a:buNone/>
            </a:pPr>
            <a:r>
              <a:rPr lang="en-US" sz="2400" dirty="0">
                <a:solidFill>
                  <a:schemeClr val="bg1">
                    <a:lumMod val="65000"/>
                  </a:schemeClr>
                </a:solidFill>
                <a:latin typeface="Courier" pitchFamily="2" charset="0"/>
              </a:rPr>
              <a:t>def f2(b):</a:t>
            </a:r>
          </a:p>
          <a:p>
            <a:pPr marL="0" indent="0">
              <a:buNone/>
            </a:pPr>
            <a:r>
              <a:rPr lang="en-US" sz="2400" dirty="0">
                <a:solidFill>
                  <a:schemeClr val="bg1">
                    <a:lumMod val="65000"/>
                  </a:schemeClr>
                </a:solidFill>
                <a:latin typeface="Courier" pitchFamily="2" charset="0"/>
              </a:rPr>
              <a:t>	z = b</a:t>
            </a:r>
          </a:p>
          <a:p>
            <a:pPr marL="0" indent="0">
              <a:buNone/>
            </a:pPr>
            <a:r>
              <a:rPr lang="en-US" sz="2400" dirty="0">
                <a:solidFill>
                  <a:schemeClr val="bg1">
                    <a:lumMod val="65000"/>
                  </a:schemeClr>
                </a:solidFill>
                <a:latin typeface="Courier" pitchFamily="2" charset="0"/>
              </a:rPr>
              <a:t>	if (z &gt; 2):</a:t>
            </a:r>
          </a:p>
          <a:p>
            <a:pPr marL="0" indent="0">
              <a:buNone/>
            </a:pPr>
            <a:r>
              <a:rPr lang="en-US" sz="2400" dirty="0">
                <a:solidFill>
                  <a:schemeClr val="bg1">
                    <a:lumMod val="65000"/>
                  </a:schemeClr>
                </a:solidFill>
                <a:latin typeface="Courier" pitchFamily="2" charset="0"/>
              </a:rPr>
              <a:t>		z = z/2 </a:t>
            </a:r>
          </a:p>
          <a:p>
            <a:pPr marL="0" indent="0">
              <a:buNone/>
            </a:pPr>
            <a:r>
              <a:rPr lang="en-US" sz="2400" dirty="0">
                <a:solidFill>
                  <a:schemeClr val="bg1">
                    <a:lumMod val="65000"/>
                  </a:schemeClr>
                </a:solidFill>
                <a:latin typeface="Courier" pitchFamily="2" charset="0"/>
              </a:rPr>
              <a:t>	return b^2</a:t>
            </a:r>
          </a:p>
          <a:p>
            <a:pPr marL="0" indent="0">
              <a:buNone/>
            </a:pPr>
            <a:endParaRPr lang="en-US" sz="2400" dirty="0">
              <a:solidFill>
                <a:schemeClr val="bg1">
                  <a:lumMod val="65000"/>
                </a:schemeClr>
              </a:solidFill>
              <a:latin typeface="Courier" pitchFamily="2" charset="0"/>
            </a:endParaRPr>
          </a:p>
          <a:p>
            <a:pPr marL="0" indent="0">
              <a:buNone/>
            </a:pPr>
            <a:r>
              <a:rPr lang="en-US" sz="2400" dirty="0">
                <a:solidFill>
                  <a:schemeClr val="bg1">
                    <a:lumMod val="65000"/>
                  </a:schemeClr>
                </a:solidFill>
                <a:latin typeface="Courier" pitchFamily="2" charset="0"/>
              </a:rPr>
              <a:t>f1(3)</a:t>
            </a:r>
          </a:p>
        </p:txBody>
      </p:sp>
      <p:sp>
        <p:nvSpPr>
          <p:cNvPr id="8" name="Text Placeholder 7">
            <a:extLst>
              <a:ext uri="{FF2B5EF4-FFF2-40B4-BE49-F238E27FC236}">
                <a16:creationId xmlns:a16="http://schemas.microsoft.com/office/drawing/2014/main" xmlns="" id="{3099D7A9-C413-2442-A053-26EE23B60B8A}"/>
              </a:ext>
            </a:extLst>
          </p:cNvPr>
          <p:cNvSpPr>
            <a:spLocks noGrp="1"/>
          </p:cNvSpPr>
          <p:nvPr>
            <p:ph type="body" sz="quarter" idx="3"/>
          </p:nvPr>
        </p:nvSpPr>
        <p:spPr/>
        <p:txBody>
          <a:bodyPr>
            <a:normAutofit/>
          </a:bodyPr>
          <a:lstStyle/>
          <a:p>
            <a:r>
              <a:rPr lang="en-US" sz="2400" b="1" dirty="0">
                <a:solidFill>
                  <a:srgbClr val="003470"/>
                </a:solidFill>
              </a:rPr>
              <a:t>in memory</a:t>
            </a:r>
          </a:p>
        </p:txBody>
      </p:sp>
      <p:sp>
        <p:nvSpPr>
          <p:cNvPr id="9" name="Content Placeholder 8">
            <a:extLst>
              <a:ext uri="{FF2B5EF4-FFF2-40B4-BE49-F238E27FC236}">
                <a16:creationId xmlns:a16="http://schemas.microsoft.com/office/drawing/2014/main" xmlns="" id="{3064A75A-9CAF-684B-9ACE-308ECF8A14EE}"/>
              </a:ext>
            </a:extLst>
          </p:cNvPr>
          <p:cNvSpPr>
            <a:spLocks noGrp="1"/>
          </p:cNvSpPr>
          <p:nvPr>
            <p:ph sz="quarter" idx="4"/>
          </p:nvPr>
        </p:nvSpPr>
        <p:spPr/>
        <p:txBody>
          <a:bodyPr>
            <a:normAutofit fontScale="92500" lnSpcReduction="20000"/>
          </a:bodyPr>
          <a:lstStyle/>
          <a:p>
            <a:endParaRPr lang="en-US"/>
          </a:p>
        </p:txBody>
      </p:sp>
      <p:sp>
        <p:nvSpPr>
          <p:cNvPr id="10" name="Rounded Rectangle 9">
            <a:extLst>
              <a:ext uri="{FF2B5EF4-FFF2-40B4-BE49-F238E27FC236}">
                <a16:creationId xmlns:a16="http://schemas.microsoft.com/office/drawing/2014/main" xmlns="" id="{46C382B2-4CB4-4B45-9F7E-013870D88E77}"/>
              </a:ext>
            </a:extLst>
          </p:cNvPr>
          <p:cNvSpPr/>
          <p:nvPr/>
        </p:nvSpPr>
        <p:spPr>
          <a:xfrm>
            <a:off x="5153891" y="5195454"/>
            <a:ext cx="3200400" cy="727363"/>
          </a:xfrm>
          <a:prstGeom prst="roundRect">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f1(3): y</a:t>
            </a:r>
          </a:p>
        </p:txBody>
      </p:sp>
    </p:spTree>
    <p:extLst>
      <p:ext uri="{BB962C8B-B14F-4D97-AF65-F5344CB8AC3E}">
        <p14:creationId xmlns:p14="http://schemas.microsoft.com/office/powerpoint/2010/main" val="23763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xmlns="" id="{78121CDD-B2BF-0C48-9A7A-2AFF3C1A495D}"/>
              </a:ext>
            </a:extLst>
          </p:cNvPr>
          <p:cNvSpPr>
            <a:spLocks noGrp="1"/>
          </p:cNvSpPr>
          <p:nvPr>
            <p:ph type="body" idx="1"/>
          </p:nvPr>
        </p:nvSpPr>
        <p:spPr/>
        <p:txBody>
          <a:bodyPr>
            <a:normAutofit/>
          </a:bodyPr>
          <a:lstStyle/>
          <a:p>
            <a:r>
              <a:rPr lang="en-US" sz="2400" b="1" dirty="0">
                <a:solidFill>
                  <a:srgbClr val="003470"/>
                </a:solidFill>
              </a:rPr>
              <a:t>the program</a:t>
            </a:r>
          </a:p>
        </p:txBody>
      </p:sp>
      <p:sp>
        <p:nvSpPr>
          <p:cNvPr id="4" name="Content Placeholder 3">
            <a:extLst>
              <a:ext uri="{FF2B5EF4-FFF2-40B4-BE49-F238E27FC236}">
                <a16:creationId xmlns:a16="http://schemas.microsoft.com/office/drawing/2014/main" xmlns="" id="{FD3F217E-6D21-7143-8145-13562D7A7DAF}"/>
              </a:ext>
            </a:extLst>
          </p:cNvPr>
          <p:cNvSpPr>
            <a:spLocks noGrp="1"/>
          </p:cNvSpPr>
          <p:nvPr>
            <p:ph sz="half" idx="2"/>
          </p:nvPr>
        </p:nvSpPr>
        <p:spPr/>
        <p:txBody>
          <a:bodyPr>
            <a:normAutofit fontScale="92500" lnSpcReduction="20000"/>
          </a:bodyPr>
          <a:lstStyle/>
          <a:p>
            <a:pPr marL="0" indent="0">
              <a:buNone/>
            </a:pPr>
            <a:r>
              <a:rPr lang="en-US" sz="2400" dirty="0">
                <a:solidFill>
                  <a:schemeClr val="bg1">
                    <a:lumMod val="65000"/>
                  </a:schemeClr>
                </a:solidFill>
                <a:latin typeface="Courier" pitchFamily="2" charset="0"/>
              </a:rPr>
              <a:t>def f1(a):</a:t>
            </a:r>
          </a:p>
          <a:p>
            <a:pPr marL="0" indent="0">
              <a:buNone/>
            </a:pPr>
            <a:r>
              <a:rPr lang="en-US" sz="2400" dirty="0">
                <a:solidFill>
                  <a:schemeClr val="bg1">
                    <a:lumMod val="65000"/>
                  </a:schemeClr>
                </a:solidFill>
                <a:latin typeface="Courier" pitchFamily="2" charset="0"/>
              </a:rPr>
              <a:t>	y = f2(a+1)</a:t>
            </a:r>
          </a:p>
          <a:p>
            <a:pPr marL="0" indent="0">
              <a:buNone/>
            </a:pPr>
            <a:r>
              <a:rPr lang="en-US" sz="2400" dirty="0">
                <a:solidFill>
                  <a:schemeClr val="bg1">
                    <a:lumMod val="65000"/>
                  </a:schemeClr>
                </a:solidFill>
                <a:latin typeface="Courier" pitchFamily="2" charset="0"/>
              </a:rPr>
              <a:t>	return y</a:t>
            </a:r>
          </a:p>
          <a:p>
            <a:pPr marL="0" indent="0">
              <a:buNone/>
            </a:pPr>
            <a:endParaRPr lang="en-US" sz="2400" dirty="0">
              <a:solidFill>
                <a:schemeClr val="bg1">
                  <a:lumMod val="65000"/>
                </a:schemeClr>
              </a:solidFill>
              <a:latin typeface="Courier" pitchFamily="2" charset="0"/>
            </a:endParaRPr>
          </a:p>
          <a:p>
            <a:pPr marL="0" indent="0">
              <a:buNone/>
            </a:pPr>
            <a:r>
              <a:rPr lang="en-US" sz="2400" dirty="0">
                <a:solidFill>
                  <a:schemeClr val="bg1">
                    <a:lumMod val="65000"/>
                  </a:schemeClr>
                </a:solidFill>
                <a:latin typeface="Courier" pitchFamily="2" charset="0"/>
              </a:rPr>
              <a:t>def f2(b):</a:t>
            </a:r>
          </a:p>
          <a:p>
            <a:pPr marL="0" indent="0">
              <a:buNone/>
            </a:pPr>
            <a:r>
              <a:rPr lang="en-US" sz="2400" dirty="0">
                <a:solidFill>
                  <a:schemeClr val="bg1">
                    <a:lumMod val="65000"/>
                  </a:schemeClr>
                </a:solidFill>
                <a:latin typeface="Courier" pitchFamily="2" charset="0"/>
              </a:rPr>
              <a:t>	z = b</a:t>
            </a:r>
          </a:p>
          <a:p>
            <a:pPr marL="0" indent="0">
              <a:buNone/>
            </a:pPr>
            <a:r>
              <a:rPr lang="en-US" sz="2400" dirty="0">
                <a:solidFill>
                  <a:schemeClr val="bg1">
                    <a:lumMod val="65000"/>
                  </a:schemeClr>
                </a:solidFill>
                <a:latin typeface="Courier" pitchFamily="2" charset="0"/>
              </a:rPr>
              <a:t>	if (z &gt; 2):</a:t>
            </a:r>
          </a:p>
          <a:p>
            <a:pPr marL="0" indent="0">
              <a:buNone/>
            </a:pPr>
            <a:r>
              <a:rPr lang="en-US" sz="2400" dirty="0">
                <a:solidFill>
                  <a:schemeClr val="bg1">
                    <a:lumMod val="65000"/>
                  </a:schemeClr>
                </a:solidFill>
                <a:latin typeface="Courier" pitchFamily="2" charset="0"/>
              </a:rPr>
              <a:t>		z = z/2 </a:t>
            </a:r>
          </a:p>
          <a:p>
            <a:pPr marL="0" indent="0">
              <a:buNone/>
            </a:pPr>
            <a:r>
              <a:rPr lang="en-US" sz="2400" dirty="0">
                <a:solidFill>
                  <a:schemeClr val="bg1">
                    <a:lumMod val="65000"/>
                  </a:schemeClr>
                </a:solidFill>
                <a:latin typeface="Courier" pitchFamily="2" charset="0"/>
              </a:rPr>
              <a:t>	return b^2</a:t>
            </a:r>
          </a:p>
          <a:p>
            <a:pPr marL="0" indent="0">
              <a:buNone/>
            </a:pPr>
            <a:endParaRPr lang="en-US" sz="2400" dirty="0">
              <a:solidFill>
                <a:schemeClr val="bg1">
                  <a:lumMod val="65000"/>
                </a:schemeClr>
              </a:solidFill>
              <a:latin typeface="Courier" pitchFamily="2" charset="0"/>
            </a:endParaRPr>
          </a:p>
          <a:p>
            <a:pPr marL="0" indent="0">
              <a:buNone/>
            </a:pPr>
            <a:r>
              <a:rPr lang="en-US" sz="2400" dirty="0">
                <a:solidFill>
                  <a:schemeClr val="bg1">
                    <a:lumMod val="65000"/>
                  </a:schemeClr>
                </a:solidFill>
                <a:latin typeface="Courier" pitchFamily="2" charset="0"/>
              </a:rPr>
              <a:t>f1(3)</a:t>
            </a:r>
          </a:p>
          <a:p>
            <a:pPr marL="0" indent="0">
              <a:buNone/>
            </a:pPr>
            <a:endParaRPr lang="en-US" sz="2400" dirty="0">
              <a:solidFill>
                <a:schemeClr val="bg1">
                  <a:lumMod val="65000"/>
                </a:schemeClr>
              </a:solidFill>
              <a:latin typeface="Courier" pitchFamily="2" charset="0"/>
            </a:endParaRPr>
          </a:p>
        </p:txBody>
      </p:sp>
      <p:sp>
        <p:nvSpPr>
          <p:cNvPr id="8" name="Text Placeholder 7">
            <a:extLst>
              <a:ext uri="{FF2B5EF4-FFF2-40B4-BE49-F238E27FC236}">
                <a16:creationId xmlns:a16="http://schemas.microsoft.com/office/drawing/2014/main" xmlns="" id="{3099D7A9-C413-2442-A053-26EE23B60B8A}"/>
              </a:ext>
            </a:extLst>
          </p:cNvPr>
          <p:cNvSpPr>
            <a:spLocks noGrp="1"/>
          </p:cNvSpPr>
          <p:nvPr>
            <p:ph type="body" sz="quarter" idx="3"/>
          </p:nvPr>
        </p:nvSpPr>
        <p:spPr/>
        <p:txBody>
          <a:bodyPr>
            <a:normAutofit/>
          </a:bodyPr>
          <a:lstStyle/>
          <a:p>
            <a:r>
              <a:rPr lang="en-US" sz="2400" b="1" dirty="0">
                <a:solidFill>
                  <a:srgbClr val="003470"/>
                </a:solidFill>
              </a:rPr>
              <a:t>in memory</a:t>
            </a:r>
          </a:p>
        </p:txBody>
      </p:sp>
      <p:sp>
        <p:nvSpPr>
          <p:cNvPr id="9" name="Content Placeholder 8">
            <a:extLst>
              <a:ext uri="{FF2B5EF4-FFF2-40B4-BE49-F238E27FC236}">
                <a16:creationId xmlns:a16="http://schemas.microsoft.com/office/drawing/2014/main" xmlns="" id="{3064A75A-9CAF-684B-9ACE-308ECF8A14EE}"/>
              </a:ext>
            </a:extLst>
          </p:cNvPr>
          <p:cNvSpPr>
            <a:spLocks noGrp="1"/>
          </p:cNvSpPr>
          <p:nvPr>
            <p:ph sz="quarter" idx="4"/>
          </p:nvPr>
        </p:nvSpPr>
        <p:spPr/>
        <p:txBody>
          <a:bodyPr>
            <a:normAutofit fontScale="92500" lnSpcReduction="20000"/>
          </a:bodyPr>
          <a:lstStyle/>
          <a:p>
            <a:endParaRPr lang="en-US" dirty="0"/>
          </a:p>
        </p:txBody>
      </p:sp>
      <p:sp>
        <p:nvSpPr>
          <p:cNvPr id="3" name="TextBox 2">
            <a:extLst>
              <a:ext uri="{FF2B5EF4-FFF2-40B4-BE49-F238E27FC236}">
                <a16:creationId xmlns:a16="http://schemas.microsoft.com/office/drawing/2014/main" xmlns="" id="{DE6A7798-208E-8340-8253-545611ABBD54}"/>
              </a:ext>
            </a:extLst>
          </p:cNvPr>
          <p:cNvSpPr txBox="1"/>
          <p:nvPr/>
        </p:nvSpPr>
        <p:spPr>
          <a:xfrm>
            <a:off x="457200" y="6174244"/>
            <a:ext cx="3073277" cy="430887"/>
          </a:xfrm>
          <a:prstGeom prst="rect">
            <a:avLst/>
          </a:prstGeom>
          <a:noFill/>
        </p:spPr>
        <p:txBody>
          <a:bodyPr wrap="none" rtlCol="0">
            <a:spAutoFit/>
          </a:bodyPr>
          <a:lstStyle/>
          <a:p>
            <a:r>
              <a:rPr lang="en-US" sz="2200" dirty="0">
                <a:solidFill>
                  <a:srgbClr val="003470"/>
                </a:solidFill>
                <a:latin typeface="Courier" pitchFamily="2" charset="0"/>
              </a:rPr>
              <a:t>…whatever’s next!</a:t>
            </a:r>
          </a:p>
        </p:txBody>
      </p:sp>
    </p:spTree>
    <p:extLst>
      <p:ext uri="{BB962C8B-B14F-4D97-AF65-F5344CB8AC3E}">
        <p14:creationId xmlns:p14="http://schemas.microsoft.com/office/powerpoint/2010/main" val="1296320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15653-C4C7-AF40-942F-3368BB290439}"/>
              </a:ext>
            </a:extLst>
          </p:cNvPr>
          <p:cNvSpPr>
            <a:spLocks noGrp="1"/>
          </p:cNvSpPr>
          <p:nvPr>
            <p:ph type="title"/>
          </p:nvPr>
        </p:nvSpPr>
        <p:spPr/>
        <p:txBody>
          <a:bodyPr/>
          <a:lstStyle/>
          <a:p>
            <a:r>
              <a:rPr lang="en-US" dirty="0"/>
              <a:t>Lab 12 debrief</a:t>
            </a:r>
          </a:p>
        </p:txBody>
      </p:sp>
      <p:sp>
        <p:nvSpPr>
          <p:cNvPr id="3" name="Content Placeholder 2">
            <a:extLst>
              <a:ext uri="{FF2B5EF4-FFF2-40B4-BE49-F238E27FC236}">
                <a16:creationId xmlns:a16="http://schemas.microsoft.com/office/drawing/2014/main" xmlns="" id="{06079FC5-CD04-2543-B6BA-112FCE079C2A}"/>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What was </a:t>
            </a:r>
            <a:r>
              <a:rPr lang="en-US" b="1" dirty="0"/>
              <a:t>hard</a:t>
            </a:r>
            <a:r>
              <a:rPr lang="en-US" dirty="0"/>
              <a:t> about these?</a:t>
            </a:r>
          </a:p>
        </p:txBody>
      </p:sp>
      <p:pic>
        <p:nvPicPr>
          <p:cNvPr id="4" name="Picture 3">
            <a:extLst>
              <a:ext uri="{FF2B5EF4-FFF2-40B4-BE49-F238E27FC236}">
                <a16:creationId xmlns:a16="http://schemas.microsoft.com/office/drawing/2014/main" xmlns="" id="{81A639AC-E11D-A842-B9FA-6B9F345F2A44}"/>
              </a:ext>
            </a:extLst>
          </p:cNvPr>
          <p:cNvPicPr>
            <a:picLocks noChangeAspect="1"/>
          </p:cNvPicPr>
          <p:nvPr/>
        </p:nvPicPr>
        <p:blipFill>
          <a:blip r:embed="rId2"/>
          <a:stretch>
            <a:fillRect/>
          </a:stretch>
        </p:blipFill>
        <p:spPr>
          <a:xfrm>
            <a:off x="2060828" y="4826997"/>
            <a:ext cx="5021581" cy="2049625"/>
          </a:xfrm>
          <a:prstGeom prst="rect">
            <a:avLst/>
          </a:prstGeom>
        </p:spPr>
      </p:pic>
    </p:spTree>
    <p:extLst>
      <p:ext uri="{BB962C8B-B14F-4D97-AF65-F5344CB8AC3E}">
        <p14:creationId xmlns:p14="http://schemas.microsoft.com/office/powerpoint/2010/main" val="1631499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B00E40-8395-3647-8B9C-DD060A39A3CD}"/>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F0A36C09-67E6-BB48-A7F4-11A2E5D65D8F}"/>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dirty="0"/>
              <a:t>What actually happens</a:t>
            </a:r>
            <a:r>
              <a:rPr lang="en-US" b="1" dirty="0"/>
              <a:t> in memory </a:t>
            </a:r>
          </a:p>
          <a:p>
            <a:pPr marL="0" indent="0" algn="ctr">
              <a:buNone/>
            </a:pPr>
            <a:r>
              <a:rPr lang="en-US" dirty="0"/>
              <a:t>when you </a:t>
            </a:r>
            <a:r>
              <a:rPr lang="en-US" b="1" dirty="0"/>
              <a:t>call a function</a:t>
            </a:r>
          </a:p>
          <a:p>
            <a:pPr marL="0" indent="0" algn="ctr">
              <a:buNone/>
            </a:pPr>
            <a:r>
              <a:rPr lang="en-US" b="1" dirty="0"/>
              <a:t>recursively</a:t>
            </a:r>
            <a:r>
              <a:rPr lang="en-US" dirty="0"/>
              <a:t>?</a:t>
            </a:r>
          </a:p>
        </p:txBody>
      </p:sp>
      <p:pic>
        <p:nvPicPr>
          <p:cNvPr id="4" name="Picture 3">
            <a:extLst>
              <a:ext uri="{FF2B5EF4-FFF2-40B4-BE49-F238E27FC236}">
                <a16:creationId xmlns:a16="http://schemas.microsoft.com/office/drawing/2014/main" xmlns="" id="{EFF72D4A-34FE-634A-B29A-A505678FBEFD}"/>
              </a:ext>
            </a:extLst>
          </p:cNvPr>
          <p:cNvPicPr>
            <a:picLocks noChangeAspect="1"/>
          </p:cNvPicPr>
          <p:nvPr/>
        </p:nvPicPr>
        <p:blipFill>
          <a:blip r:embed="rId2"/>
          <a:stretch>
            <a:fillRect/>
          </a:stretch>
        </p:blipFill>
        <p:spPr>
          <a:xfrm>
            <a:off x="2060828" y="4826997"/>
            <a:ext cx="5021581" cy="2049625"/>
          </a:xfrm>
          <a:prstGeom prst="rect">
            <a:avLst/>
          </a:prstGeom>
        </p:spPr>
      </p:pic>
    </p:spTree>
    <p:extLst>
      <p:ext uri="{BB962C8B-B14F-4D97-AF65-F5344CB8AC3E}">
        <p14:creationId xmlns:p14="http://schemas.microsoft.com/office/powerpoint/2010/main" val="115425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xmlns="" id="{78121CDD-B2BF-0C48-9A7A-2AFF3C1A495D}"/>
              </a:ext>
            </a:extLst>
          </p:cNvPr>
          <p:cNvSpPr>
            <a:spLocks noGrp="1"/>
          </p:cNvSpPr>
          <p:nvPr>
            <p:ph type="body" idx="1"/>
          </p:nvPr>
        </p:nvSpPr>
        <p:spPr/>
        <p:txBody>
          <a:bodyPr>
            <a:normAutofit/>
          </a:bodyPr>
          <a:lstStyle/>
          <a:p>
            <a:r>
              <a:rPr lang="en-US" sz="2400" b="1" dirty="0">
                <a:solidFill>
                  <a:srgbClr val="003470"/>
                </a:solidFill>
              </a:rPr>
              <a:t>the program</a:t>
            </a:r>
          </a:p>
        </p:txBody>
      </p:sp>
      <p:sp>
        <p:nvSpPr>
          <p:cNvPr id="4" name="Content Placeholder 3">
            <a:extLst>
              <a:ext uri="{FF2B5EF4-FFF2-40B4-BE49-F238E27FC236}">
                <a16:creationId xmlns:a16="http://schemas.microsoft.com/office/drawing/2014/main" xmlns="" id="{FD3F217E-6D21-7143-8145-13562D7A7DAF}"/>
              </a:ext>
            </a:extLst>
          </p:cNvPr>
          <p:cNvSpPr>
            <a:spLocks noGrp="1"/>
          </p:cNvSpPr>
          <p:nvPr>
            <p:ph sz="half" idx="2"/>
          </p:nvPr>
        </p:nvSpPr>
        <p:spPr/>
        <p:txBody>
          <a:bodyPr>
            <a:normAutofit/>
          </a:bodyPr>
          <a:lstStyle/>
          <a:p>
            <a:pPr marL="0" indent="0">
              <a:buNone/>
            </a:pPr>
            <a:r>
              <a:rPr lang="en-US" sz="2400" dirty="0">
                <a:latin typeface="Courier" pitchFamily="2" charset="0"/>
              </a:rPr>
              <a:t>def f3(a):</a:t>
            </a:r>
          </a:p>
          <a:p>
            <a:pPr marL="0" indent="0">
              <a:buNone/>
            </a:pPr>
            <a:r>
              <a:rPr lang="en-US" dirty="0">
                <a:latin typeface="Courier" pitchFamily="2" charset="0"/>
              </a:rPr>
              <a:t>   </a:t>
            </a:r>
            <a:r>
              <a:rPr lang="en-US" sz="2400" dirty="0">
                <a:latin typeface="Courier" pitchFamily="2" charset="0"/>
              </a:rPr>
              <a:t>if (a == 1):</a:t>
            </a:r>
          </a:p>
          <a:p>
            <a:pPr marL="0" indent="0">
              <a:buNone/>
            </a:pPr>
            <a:r>
              <a:rPr lang="en-US" dirty="0">
                <a:latin typeface="Courier" pitchFamily="2" charset="0"/>
              </a:rPr>
              <a:t>	return 1</a:t>
            </a:r>
          </a:p>
          <a:p>
            <a:pPr marL="0" indent="0">
              <a:buNone/>
            </a:pPr>
            <a:r>
              <a:rPr lang="en-US" dirty="0">
                <a:latin typeface="Courier" pitchFamily="2" charset="0"/>
              </a:rPr>
              <a:t>   </a:t>
            </a:r>
            <a:r>
              <a:rPr lang="en-US" sz="2400" dirty="0">
                <a:latin typeface="Courier" pitchFamily="2" charset="0"/>
              </a:rPr>
              <a:t>else:</a:t>
            </a:r>
          </a:p>
          <a:p>
            <a:pPr marL="0" indent="0">
              <a:buNone/>
            </a:pPr>
            <a:r>
              <a:rPr lang="en-US" dirty="0">
                <a:latin typeface="Courier" pitchFamily="2" charset="0"/>
              </a:rPr>
              <a:t>	x = f3(a-1)+1</a:t>
            </a:r>
          </a:p>
          <a:p>
            <a:pPr marL="0" indent="0">
              <a:buNone/>
            </a:pPr>
            <a:endParaRPr lang="en-US" sz="2400" dirty="0">
              <a:latin typeface="Courier" pitchFamily="2" charset="0"/>
            </a:endParaRPr>
          </a:p>
          <a:p>
            <a:pPr marL="0" indent="0">
              <a:buNone/>
            </a:pPr>
            <a:r>
              <a:rPr lang="en-US" dirty="0">
                <a:latin typeface="Courier" pitchFamily="2" charset="0"/>
              </a:rPr>
              <a:t>f3(100)</a:t>
            </a:r>
            <a:endParaRPr lang="en-US" sz="2400" dirty="0">
              <a:latin typeface="Courier" pitchFamily="2" charset="0"/>
            </a:endParaRPr>
          </a:p>
          <a:p>
            <a:pPr marL="0" indent="0">
              <a:buNone/>
            </a:pPr>
            <a:endParaRPr lang="en-US" sz="2400" dirty="0">
              <a:solidFill>
                <a:schemeClr val="bg1">
                  <a:lumMod val="65000"/>
                </a:schemeClr>
              </a:solidFill>
              <a:latin typeface="Courier" pitchFamily="2" charset="0"/>
            </a:endParaRPr>
          </a:p>
        </p:txBody>
      </p:sp>
      <p:sp>
        <p:nvSpPr>
          <p:cNvPr id="8" name="Text Placeholder 7">
            <a:extLst>
              <a:ext uri="{FF2B5EF4-FFF2-40B4-BE49-F238E27FC236}">
                <a16:creationId xmlns:a16="http://schemas.microsoft.com/office/drawing/2014/main" xmlns="" id="{3099D7A9-C413-2442-A053-26EE23B60B8A}"/>
              </a:ext>
            </a:extLst>
          </p:cNvPr>
          <p:cNvSpPr>
            <a:spLocks noGrp="1"/>
          </p:cNvSpPr>
          <p:nvPr>
            <p:ph type="body" sz="quarter" idx="3"/>
          </p:nvPr>
        </p:nvSpPr>
        <p:spPr/>
        <p:txBody>
          <a:bodyPr>
            <a:normAutofit/>
          </a:bodyPr>
          <a:lstStyle/>
          <a:p>
            <a:r>
              <a:rPr lang="en-US" sz="2400" b="1" dirty="0">
                <a:solidFill>
                  <a:srgbClr val="003470"/>
                </a:solidFill>
              </a:rPr>
              <a:t>in memory</a:t>
            </a:r>
          </a:p>
        </p:txBody>
      </p:sp>
      <p:sp>
        <p:nvSpPr>
          <p:cNvPr id="10" name="Rounded Rectangle 9">
            <a:extLst>
              <a:ext uri="{FF2B5EF4-FFF2-40B4-BE49-F238E27FC236}">
                <a16:creationId xmlns:a16="http://schemas.microsoft.com/office/drawing/2014/main" xmlns="" id="{09DEE897-B3FA-7147-9A09-985D94E1192B}"/>
              </a:ext>
            </a:extLst>
          </p:cNvPr>
          <p:cNvSpPr/>
          <p:nvPr/>
        </p:nvSpPr>
        <p:spPr>
          <a:xfrm>
            <a:off x="5153891" y="5195454"/>
            <a:ext cx="3200400" cy="727363"/>
          </a:xfrm>
          <a:prstGeom prst="roundRect">
            <a:avLst/>
          </a:prstGeom>
          <a:no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f3(100): x</a:t>
            </a:r>
          </a:p>
        </p:txBody>
      </p:sp>
      <p:sp>
        <p:nvSpPr>
          <p:cNvPr id="11" name="Rounded Rectangle 10">
            <a:extLst>
              <a:ext uri="{FF2B5EF4-FFF2-40B4-BE49-F238E27FC236}">
                <a16:creationId xmlns:a16="http://schemas.microsoft.com/office/drawing/2014/main" xmlns="" id="{8FC2EC10-A974-0246-B706-DBC9CD3B8D41}"/>
              </a:ext>
            </a:extLst>
          </p:cNvPr>
          <p:cNvSpPr/>
          <p:nvPr/>
        </p:nvSpPr>
        <p:spPr>
          <a:xfrm>
            <a:off x="5153891" y="4345853"/>
            <a:ext cx="3200400" cy="727363"/>
          </a:xfrm>
          <a:prstGeom prst="roundRect">
            <a:avLst/>
          </a:prstGeom>
          <a:no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f3(99): x</a:t>
            </a:r>
          </a:p>
        </p:txBody>
      </p:sp>
      <p:sp>
        <p:nvSpPr>
          <p:cNvPr id="12" name="Rounded Rectangle 11">
            <a:extLst>
              <a:ext uri="{FF2B5EF4-FFF2-40B4-BE49-F238E27FC236}">
                <a16:creationId xmlns:a16="http://schemas.microsoft.com/office/drawing/2014/main" xmlns="" id="{647394C2-DB5F-B643-802A-62FEE9E8C13F}"/>
              </a:ext>
            </a:extLst>
          </p:cNvPr>
          <p:cNvSpPr/>
          <p:nvPr/>
        </p:nvSpPr>
        <p:spPr>
          <a:xfrm>
            <a:off x="5153891" y="3496252"/>
            <a:ext cx="3200400" cy="727363"/>
          </a:xfrm>
          <a:prstGeom prst="roundRect">
            <a:avLst/>
          </a:prstGeom>
          <a:no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f3(98): x</a:t>
            </a:r>
          </a:p>
        </p:txBody>
      </p:sp>
      <p:sp>
        <p:nvSpPr>
          <p:cNvPr id="13" name="Rounded Rectangle 12">
            <a:extLst>
              <a:ext uri="{FF2B5EF4-FFF2-40B4-BE49-F238E27FC236}">
                <a16:creationId xmlns:a16="http://schemas.microsoft.com/office/drawing/2014/main" xmlns="" id="{BFFE46BB-AB26-7541-BFB9-28C52D921606}"/>
              </a:ext>
            </a:extLst>
          </p:cNvPr>
          <p:cNvSpPr/>
          <p:nvPr/>
        </p:nvSpPr>
        <p:spPr>
          <a:xfrm>
            <a:off x="5153891" y="2646651"/>
            <a:ext cx="3200400" cy="727363"/>
          </a:xfrm>
          <a:prstGeom prst="roundRect">
            <a:avLst/>
          </a:prstGeom>
          <a:no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f3(97): x</a:t>
            </a:r>
          </a:p>
        </p:txBody>
      </p:sp>
      <p:sp>
        <p:nvSpPr>
          <p:cNvPr id="5" name="TextBox 4">
            <a:extLst>
              <a:ext uri="{FF2B5EF4-FFF2-40B4-BE49-F238E27FC236}">
                <a16:creationId xmlns:a16="http://schemas.microsoft.com/office/drawing/2014/main" xmlns="" id="{F86C20C6-1F8D-F04C-B45B-8C9F05F3239B}"/>
              </a:ext>
            </a:extLst>
          </p:cNvPr>
          <p:cNvSpPr txBox="1"/>
          <p:nvPr/>
        </p:nvSpPr>
        <p:spPr>
          <a:xfrm rot="16200000">
            <a:off x="6569585" y="2233766"/>
            <a:ext cx="369012" cy="461665"/>
          </a:xfrm>
          <a:prstGeom prst="rect">
            <a:avLst/>
          </a:prstGeom>
          <a:noFill/>
        </p:spPr>
        <p:txBody>
          <a:bodyPr wrap="none" rtlCol="0">
            <a:spAutoFit/>
          </a:bodyPr>
          <a:lstStyle/>
          <a:p>
            <a:r>
              <a:rPr lang="en-US" sz="2400" dirty="0">
                <a:solidFill>
                  <a:srgbClr val="003470"/>
                </a:solidFill>
                <a:latin typeface="Courier" pitchFamily="2" charset="0"/>
              </a:rPr>
              <a:t>…</a:t>
            </a:r>
          </a:p>
        </p:txBody>
      </p:sp>
      <p:sp>
        <p:nvSpPr>
          <p:cNvPr id="6" name="TextBox 5">
            <a:extLst>
              <a:ext uri="{FF2B5EF4-FFF2-40B4-BE49-F238E27FC236}">
                <a16:creationId xmlns:a16="http://schemas.microsoft.com/office/drawing/2014/main" xmlns="" id="{275B77A8-F29C-7D4C-8554-5C6A7A035D89}"/>
              </a:ext>
            </a:extLst>
          </p:cNvPr>
          <p:cNvSpPr txBox="1"/>
          <p:nvPr/>
        </p:nvSpPr>
        <p:spPr>
          <a:xfrm>
            <a:off x="5679932" y="6389688"/>
            <a:ext cx="3454792" cy="369332"/>
          </a:xfrm>
          <a:prstGeom prst="rect">
            <a:avLst/>
          </a:prstGeom>
          <a:noFill/>
        </p:spPr>
        <p:txBody>
          <a:bodyPr wrap="none" rtlCol="0">
            <a:spAutoFit/>
          </a:bodyPr>
          <a:lstStyle/>
          <a:p>
            <a:r>
              <a:rPr lang="en-US" dirty="0">
                <a:solidFill>
                  <a:srgbClr val="003470"/>
                </a:solidFill>
              </a:rPr>
              <a:t>…but isn’t there </a:t>
            </a:r>
            <a:r>
              <a:rPr lang="en-US" b="1" dirty="0">
                <a:solidFill>
                  <a:srgbClr val="003470"/>
                </a:solidFill>
              </a:rPr>
              <a:t>limited space</a:t>
            </a:r>
            <a:r>
              <a:rPr lang="en-US" dirty="0">
                <a:solidFill>
                  <a:srgbClr val="003470"/>
                </a:solidFill>
              </a:rPr>
              <a:t>?</a:t>
            </a:r>
          </a:p>
        </p:txBody>
      </p:sp>
    </p:spTree>
    <p:extLst>
      <p:ext uri="{BB962C8B-B14F-4D97-AF65-F5344CB8AC3E}">
        <p14:creationId xmlns:p14="http://schemas.microsoft.com/office/powerpoint/2010/main" val="123397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animClr clrSpc="rgb" dir="cw">
                                      <p:cBhvr override="childStyle">
                                        <p:cTn dur="1" fill="hold" display="0" masterRel="nextClick" afterEffect="1"/>
                                        <p:tgtEl>
                                          <p:spTgt spid="10"/>
                                        </p:tgtEl>
                                        <p:attrNameLst>
                                          <p:attrName>ppt_c</p:attrName>
                                        </p:attrNameLst>
                                      </p:cBhvr>
                                      <p:to>
                                        <a:schemeClr val="accent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animClr clrSpc="rgb" dir="cw">
                                      <p:cBhvr override="childStyle">
                                        <p:cTn dur="1" fill="hold" display="0" masterRel="nextClick" afterEffect="1"/>
                                        <p:tgtEl>
                                          <p:spTgt spid="11"/>
                                        </p:tgtEl>
                                        <p:attrNameLst>
                                          <p:attrName>ppt_c</p:attrName>
                                        </p:attrNameLst>
                                      </p:cBhvr>
                                      <p:to>
                                        <a:schemeClr val="accent1"/>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subTnLst>
                                    <p:animClr clrSpc="rgb" dir="cw">
                                      <p:cBhvr override="childStyle">
                                        <p:cTn dur="1" fill="hold" display="0" masterRel="nextClick" afterEffect="1"/>
                                        <p:tgtEl>
                                          <p:spTgt spid="12"/>
                                        </p:tgtEl>
                                        <p:attrNameLst>
                                          <p:attrName>ppt_c</p:attrName>
                                        </p:attrNameLst>
                                      </p:cBhvr>
                                      <p:to>
                                        <a:schemeClr val="accent1"/>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0D97DB-2C59-D044-89C9-803736CE5C59}"/>
              </a:ext>
            </a:extLst>
          </p:cNvPr>
          <p:cNvSpPr>
            <a:spLocks noGrp="1"/>
          </p:cNvSpPr>
          <p:nvPr>
            <p:ph type="title"/>
          </p:nvPr>
        </p:nvSpPr>
        <p:spPr/>
        <p:txBody>
          <a:bodyPr>
            <a:normAutofit/>
          </a:bodyPr>
          <a:lstStyle/>
          <a:p>
            <a:r>
              <a:rPr lang="en-US" b="1" dirty="0"/>
              <a:t>Demo</a:t>
            </a:r>
            <a:r>
              <a:rPr lang="en-US" dirty="0"/>
              <a:t>: recursive addition</a:t>
            </a:r>
          </a:p>
        </p:txBody>
      </p:sp>
      <p:grpSp>
        <p:nvGrpSpPr>
          <p:cNvPr id="4" name="Group 3">
            <a:extLst>
              <a:ext uri="{FF2B5EF4-FFF2-40B4-BE49-F238E27FC236}">
                <a16:creationId xmlns:a16="http://schemas.microsoft.com/office/drawing/2014/main" xmlns="" id="{01B03157-37A4-224D-A9E7-A23BFD6767B5}"/>
              </a:ext>
            </a:extLst>
          </p:cNvPr>
          <p:cNvGrpSpPr/>
          <p:nvPr/>
        </p:nvGrpSpPr>
        <p:grpSpPr>
          <a:xfrm>
            <a:off x="2056463" y="1874621"/>
            <a:ext cx="4951562" cy="3802745"/>
            <a:chOff x="2096219" y="2052401"/>
            <a:chExt cx="4951562" cy="3802745"/>
          </a:xfrm>
        </p:grpSpPr>
        <p:pic>
          <p:nvPicPr>
            <p:cNvPr id="5" name="Picture 4">
              <a:extLst>
                <a:ext uri="{FF2B5EF4-FFF2-40B4-BE49-F238E27FC236}">
                  <a16:creationId xmlns:a16="http://schemas.microsoft.com/office/drawing/2014/main" xmlns="" id="{1BDE47CC-15CC-B242-8025-76596C5664DB}"/>
                </a:ext>
              </a:extLst>
            </p:cNvPr>
            <p:cNvPicPr>
              <a:picLocks noChangeAspect="1"/>
            </p:cNvPicPr>
            <p:nvPr/>
          </p:nvPicPr>
          <p:blipFill rotWithShape="1">
            <a:blip r:embed="rId2"/>
            <a:srcRect r="45849"/>
            <a:stretch/>
          </p:blipFill>
          <p:spPr>
            <a:xfrm>
              <a:off x="2096219" y="2052401"/>
              <a:ext cx="4951562" cy="2097593"/>
            </a:xfrm>
            <a:prstGeom prst="rect">
              <a:avLst/>
            </a:prstGeom>
          </p:spPr>
        </p:pic>
        <p:pic>
          <p:nvPicPr>
            <p:cNvPr id="6" name="Picture 5">
              <a:extLst>
                <a:ext uri="{FF2B5EF4-FFF2-40B4-BE49-F238E27FC236}">
                  <a16:creationId xmlns:a16="http://schemas.microsoft.com/office/drawing/2014/main" xmlns="" id="{89F1CD94-249A-5F45-8E86-F70DE8A14B10}"/>
                </a:ext>
              </a:extLst>
            </p:cNvPr>
            <p:cNvPicPr>
              <a:picLocks noChangeAspect="1"/>
            </p:cNvPicPr>
            <p:nvPr/>
          </p:nvPicPr>
          <p:blipFill rotWithShape="1">
            <a:blip r:embed="rId2"/>
            <a:srcRect l="58679"/>
            <a:stretch/>
          </p:blipFill>
          <p:spPr>
            <a:xfrm>
              <a:off x="2682815" y="3757553"/>
              <a:ext cx="3778370" cy="2097593"/>
            </a:xfrm>
            <a:prstGeom prst="rect">
              <a:avLst/>
            </a:prstGeom>
          </p:spPr>
        </p:pic>
      </p:grpSp>
    </p:spTree>
    <p:extLst>
      <p:ext uri="{BB962C8B-B14F-4D97-AF65-F5344CB8AC3E}">
        <p14:creationId xmlns:p14="http://schemas.microsoft.com/office/powerpoint/2010/main" val="3286669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0BBE84-A6F1-7A49-BFFA-8427F9F9B831}"/>
              </a:ext>
            </a:extLst>
          </p:cNvPr>
          <p:cNvSpPr>
            <a:spLocks noGrp="1"/>
          </p:cNvSpPr>
          <p:nvPr>
            <p:ph type="title"/>
          </p:nvPr>
        </p:nvSpPr>
        <p:spPr/>
        <p:txBody>
          <a:bodyPr/>
          <a:lstStyle/>
          <a:p>
            <a:r>
              <a:rPr lang="en-US" dirty="0"/>
              <a:t>Trivia</a:t>
            </a:r>
          </a:p>
        </p:txBody>
      </p:sp>
      <p:sp>
        <p:nvSpPr>
          <p:cNvPr id="3" name="Content Placeholder 2">
            <a:extLst>
              <a:ext uri="{FF2B5EF4-FFF2-40B4-BE49-F238E27FC236}">
                <a16:creationId xmlns:a16="http://schemas.microsoft.com/office/drawing/2014/main" xmlns="" id="{F1B0362D-6C5A-D04E-8894-347F7A8B9ECF}"/>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dirty="0"/>
              <a:t>Ever wonder where the name</a:t>
            </a:r>
          </a:p>
          <a:p>
            <a:pPr marL="0" indent="0" algn="ctr">
              <a:buNone/>
            </a:pPr>
            <a:endParaRPr lang="en-US" dirty="0"/>
          </a:p>
          <a:p>
            <a:pPr marL="0" indent="0" algn="ctr">
              <a:buNone/>
            </a:pPr>
            <a:endParaRPr lang="en-US" dirty="0"/>
          </a:p>
          <a:p>
            <a:pPr marL="0" indent="0" algn="ctr">
              <a:buNone/>
            </a:pPr>
            <a:r>
              <a:rPr lang="en-US" dirty="0"/>
              <a:t>came from?</a:t>
            </a:r>
          </a:p>
        </p:txBody>
      </p:sp>
      <p:pic>
        <p:nvPicPr>
          <p:cNvPr id="4" name="Picture 3">
            <a:extLst>
              <a:ext uri="{FF2B5EF4-FFF2-40B4-BE49-F238E27FC236}">
                <a16:creationId xmlns:a16="http://schemas.microsoft.com/office/drawing/2014/main" xmlns="" id="{23C6B107-7FEB-C84D-8A56-4BA476FEECE2}"/>
              </a:ext>
            </a:extLst>
          </p:cNvPr>
          <p:cNvPicPr>
            <a:picLocks noChangeAspect="1"/>
          </p:cNvPicPr>
          <p:nvPr/>
        </p:nvPicPr>
        <p:blipFill rotWithShape="1">
          <a:blip r:embed="rId2">
            <a:clrChange>
              <a:clrFrom>
                <a:srgbClr val="FFFFFF">
                  <a:alpha val="0"/>
                </a:srgbClr>
              </a:clrFrom>
              <a:clrTo>
                <a:srgbClr val="FFFFFF">
                  <a:alpha val="0"/>
                </a:srgbClr>
              </a:clrTo>
            </a:clrChange>
          </a:blip>
          <a:srcRect t="29633" b="24717"/>
          <a:stretch/>
        </p:blipFill>
        <p:spPr>
          <a:xfrm>
            <a:off x="228600" y="1870062"/>
            <a:ext cx="8458200" cy="2570416"/>
          </a:xfrm>
          <a:prstGeom prst="rect">
            <a:avLst/>
          </a:prstGeom>
        </p:spPr>
      </p:pic>
    </p:spTree>
    <p:extLst>
      <p:ext uri="{BB962C8B-B14F-4D97-AF65-F5344CB8AC3E}">
        <p14:creationId xmlns:p14="http://schemas.microsoft.com/office/powerpoint/2010/main" val="1536168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1B7EDD-FAA5-1D48-AD1D-621B636C9DDE}"/>
              </a:ext>
            </a:extLst>
          </p:cNvPr>
          <p:cNvSpPr>
            <a:spLocks noGrp="1"/>
          </p:cNvSpPr>
          <p:nvPr>
            <p:ph type="title"/>
          </p:nvPr>
        </p:nvSpPr>
        <p:spPr/>
        <p:txBody>
          <a:bodyPr/>
          <a:lstStyle/>
          <a:p>
            <a:r>
              <a:rPr lang="en-US" dirty="0"/>
              <a:t>Recursive vs. iterative addition</a:t>
            </a:r>
          </a:p>
        </p:txBody>
      </p:sp>
      <p:pic>
        <p:nvPicPr>
          <p:cNvPr id="9" name="Content Placeholder 8">
            <a:extLst>
              <a:ext uri="{FF2B5EF4-FFF2-40B4-BE49-F238E27FC236}">
                <a16:creationId xmlns:a16="http://schemas.microsoft.com/office/drawing/2014/main" xmlns="" id="{8BECA3F9-5EA4-8B4D-A87A-698A76BE163A}"/>
              </a:ext>
            </a:extLst>
          </p:cNvPr>
          <p:cNvPicPr>
            <a:picLocks noGrp="1" noChangeAspect="1"/>
          </p:cNvPicPr>
          <p:nvPr>
            <p:ph idx="1"/>
          </p:nvPr>
        </p:nvPicPr>
        <p:blipFill rotWithShape="1">
          <a:blip r:embed="rId3"/>
          <a:srcRect b="52613"/>
          <a:stretch/>
        </p:blipFill>
        <p:spPr>
          <a:xfrm>
            <a:off x="908050" y="1917700"/>
            <a:ext cx="7327900" cy="2010064"/>
          </a:xfrm>
        </p:spPr>
      </p:pic>
      <p:pic>
        <p:nvPicPr>
          <p:cNvPr id="10" name="Content Placeholder 8">
            <a:extLst>
              <a:ext uri="{FF2B5EF4-FFF2-40B4-BE49-F238E27FC236}">
                <a16:creationId xmlns:a16="http://schemas.microsoft.com/office/drawing/2014/main" xmlns="" id="{ACA0F88C-3FE8-6446-A47D-C7E751CE1B92}"/>
              </a:ext>
            </a:extLst>
          </p:cNvPr>
          <p:cNvPicPr>
            <a:picLocks noChangeAspect="1"/>
          </p:cNvPicPr>
          <p:nvPr/>
        </p:nvPicPr>
        <p:blipFill rotWithShape="1">
          <a:blip r:embed="rId3"/>
          <a:srcRect t="52776"/>
          <a:stretch/>
        </p:blipFill>
        <p:spPr>
          <a:xfrm>
            <a:off x="908050" y="4156364"/>
            <a:ext cx="7327900" cy="2003136"/>
          </a:xfrm>
          <a:prstGeom prst="rect">
            <a:avLst/>
          </a:prstGeom>
        </p:spPr>
      </p:pic>
      <p:grpSp>
        <p:nvGrpSpPr>
          <p:cNvPr id="11" name="Group 10">
            <a:extLst>
              <a:ext uri="{FF2B5EF4-FFF2-40B4-BE49-F238E27FC236}">
                <a16:creationId xmlns:a16="http://schemas.microsoft.com/office/drawing/2014/main" xmlns="" id="{05C5C87B-D3D9-3147-98A9-A74BE74CB1F7}"/>
              </a:ext>
            </a:extLst>
          </p:cNvPr>
          <p:cNvGrpSpPr/>
          <p:nvPr/>
        </p:nvGrpSpPr>
        <p:grpSpPr>
          <a:xfrm>
            <a:off x="3800949" y="4391966"/>
            <a:ext cx="3719793" cy="1996134"/>
            <a:chOff x="1809506" y="1324260"/>
            <a:chExt cx="3719793" cy="1996134"/>
          </a:xfrm>
        </p:grpSpPr>
        <p:sp>
          <p:nvSpPr>
            <p:cNvPr id="12" name="TextBox 11">
              <a:extLst>
                <a:ext uri="{FF2B5EF4-FFF2-40B4-BE49-F238E27FC236}">
                  <a16:creationId xmlns:a16="http://schemas.microsoft.com/office/drawing/2014/main" xmlns="" id="{C68B51A0-46EB-3F42-878F-24C8478CBB84}"/>
                </a:ext>
              </a:extLst>
            </p:cNvPr>
            <p:cNvSpPr txBox="1"/>
            <p:nvPr/>
          </p:nvSpPr>
          <p:spPr>
            <a:xfrm>
              <a:off x="2417550" y="2005765"/>
              <a:ext cx="3111749" cy="1200329"/>
            </a:xfrm>
            <a:prstGeom prst="rect">
              <a:avLst/>
            </a:prstGeom>
            <a:noFill/>
          </p:spPr>
          <p:txBody>
            <a:bodyPr wrap="none" rtlCol="0">
              <a:spAutoFit/>
            </a:bodyPr>
            <a:lstStyle/>
            <a:p>
              <a:pPr algn="ctr"/>
              <a:r>
                <a:rPr lang="en-US" sz="2400" dirty="0">
                  <a:solidFill>
                    <a:srgbClr val="003470"/>
                  </a:solidFill>
                </a:rPr>
                <a:t>in this case,</a:t>
              </a:r>
            </a:p>
            <a:p>
              <a:pPr algn="ctr"/>
              <a:r>
                <a:rPr lang="en-US" sz="2400" dirty="0">
                  <a:solidFill>
                    <a:srgbClr val="003470"/>
                  </a:solidFill>
                </a:rPr>
                <a:t>the </a:t>
              </a:r>
              <a:r>
                <a:rPr lang="en-US" sz="2400" b="1" dirty="0">
                  <a:solidFill>
                    <a:srgbClr val="003470"/>
                  </a:solidFill>
                </a:rPr>
                <a:t>iterative</a:t>
              </a:r>
              <a:r>
                <a:rPr lang="en-US" sz="2400" dirty="0">
                  <a:solidFill>
                    <a:srgbClr val="003470"/>
                  </a:solidFill>
                </a:rPr>
                <a:t> solution </a:t>
              </a:r>
            </a:p>
            <a:p>
              <a:pPr algn="ctr"/>
              <a:r>
                <a:rPr lang="en-US" sz="2400" dirty="0">
                  <a:solidFill>
                    <a:srgbClr val="003470"/>
                  </a:solidFill>
                </a:rPr>
                <a:t>feels cleaner</a:t>
              </a:r>
            </a:p>
          </p:txBody>
        </p:sp>
        <p:sp>
          <p:nvSpPr>
            <p:cNvPr id="13" name="Circular Arrow 12">
              <a:extLst>
                <a:ext uri="{FF2B5EF4-FFF2-40B4-BE49-F238E27FC236}">
                  <a16:creationId xmlns:a16="http://schemas.microsoft.com/office/drawing/2014/main" xmlns="" id="{ACDD5FB0-0453-E440-AB61-26C9FBF1C746}"/>
                </a:ext>
              </a:extLst>
            </p:cNvPr>
            <p:cNvSpPr/>
            <p:nvPr/>
          </p:nvSpPr>
          <p:spPr>
            <a:xfrm rot="16200000" flipV="1">
              <a:off x="1814337" y="1319429"/>
              <a:ext cx="1996134" cy="2005796"/>
            </a:xfrm>
            <a:prstGeom prst="circularArrow">
              <a:avLst>
                <a:gd name="adj1" fmla="val 1411"/>
                <a:gd name="adj2" fmla="val 1563058"/>
                <a:gd name="adj3" fmla="val 20880751"/>
                <a:gd name="adj4" fmla="val 17640596"/>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70324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0"/>
                                        </p:tgtEl>
                                        <p:attrNameLst>
                                          <p:attrName>style.opacity</p:attrName>
                                        </p:attrNameLst>
                                      </p:cBhvr>
                                      <p:to>
                                        <p:strVal val="0.25"/>
                                      </p:to>
                                    </p:set>
                                    <p:animEffect filter="image" prLst="opacity: 0.25">
                                      <p:cBhvr rctx="IE">
                                        <p:cTn id="7" dur="indefinite"/>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9"/>
                                        </p:tgtEl>
                                        <p:attrNameLst>
                                          <p:attrName>style.opacity</p:attrName>
                                        </p:attrNameLst>
                                      </p:cBhvr>
                                      <p:to>
                                        <p:strVal val="0.25"/>
                                      </p:to>
                                    </p:set>
                                    <p:animEffect filter="image" prLst="opacity: 0.25">
                                      <p:cBhvr rctx="IE">
                                        <p:cTn id="12" dur="indefinite"/>
                                        <p:tgtEl>
                                          <p:spTgt spid="9"/>
                                        </p:tgtEl>
                                      </p:cBhvr>
                                    </p:animEffect>
                                  </p:childTnLst>
                                </p:cTn>
                              </p:par>
                              <p:par>
                                <p:cTn id="13" presetID="9" presetClass="emph" presetSubtype="0" nodeType="withEffect">
                                  <p:stCondLst>
                                    <p:cond delay="0"/>
                                  </p:stCondLst>
                                  <p:childTnLst>
                                    <p:set>
                                      <p:cBhvr>
                                        <p:cTn id="14" dur="indefinite"/>
                                        <p:tgtEl>
                                          <p:spTgt spid="10"/>
                                        </p:tgtEl>
                                        <p:attrNameLst>
                                          <p:attrName>style.opacity</p:attrName>
                                        </p:attrNameLst>
                                      </p:cBhvr>
                                      <p:to>
                                        <p:strVal val="1"/>
                                      </p:to>
                                    </p:set>
                                    <p:animEffect filter="image" prLst="opacity: 1">
                                      <p:cBhvr rctx="IE">
                                        <p:cTn id="15" dur="indefinite"/>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0326CD-6682-A64C-8F6B-791C909DC14B}"/>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0DA85DB6-3306-7644-8FC0-F8B3E6E2AEE4}"/>
              </a:ext>
            </a:extLst>
          </p:cNvPr>
          <p:cNvSpPr>
            <a:spLocks noGrp="1"/>
          </p:cNvSpPr>
          <p:nvPr>
            <p:ph idx="1"/>
          </p:nvPr>
        </p:nvSpPr>
        <p:spPr/>
        <p:txBody>
          <a:bodyPr/>
          <a:lstStyle/>
          <a:p>
            <a:pPr marL="0" indent="0" algn="ctr">
              <a:buNone/>
            </a:pPr>
            <a:r>
              <a:rPr lang="en-US" dirty="0"/>
              <a:t>How would you solve Tower of Hanoi </a:t>
            </a:r>
            <a:r>
              <a:rPr lang="en-US" b="1" dirty="0"/>
              <a:t>iteratively</a:t>
            </a:r>
            <a:r>
              <a:rPr lang="en-US" dirty="0"/>
              <a:t>?</a:t>
            </a:r>
          </a:p>
        </p:txBody>
      </p:sp>
      <p:pic>
        <p:nvPicPr>
          <p:cNvPr id="5" name="Content Placeholder 4">
            <a:extLst>
              <a:ext uri="{FF2B5EF4-FFF2-40B4-BE49-F238E27FC236}">
                <a16:creationId xmlns:a16="http://schemas.microsoft.com/office/drawing/2014/main" xmlns="" id="{C640FC51-598D-2C47-8F35-542061150860}"/>
              </a:ext>
            </a:extLst>
          </p:cNvPr>
          <p:cNvPicPr>
            <a:picLocks noChangeAspect="1"/>
          </p:cNvPicPr>
          <p:nvPr/>
        </p:nvPicPr>
        <p:blipFill rotWithShape="1">
          <a:blip r:embed="rId3"/>
          <a:srcRect l="8585" t="11947" r="19950" b="57077"/>
          <a:stretch/>
        </p:blipFill>
        <p:spPr>
          <a:xfrm>
            <a:off x="908049" y="2403801"/>
            <a:ext cx="6255831" cy="1967382"/>
          </a:xfrm>
          <a:prstGeom prst="rect">
            <a:avLst/>
          </a:prstGeom>
        </p:spPr>
      </p:pic>
      <p:pic>
        <p:nvPicPr>
          <p:cNvPr id="6" name="Picture 5">
            <a:extLst>
              <a:ext uri="{FF2B5EF4-FFF2-40B4-BE49-F238E27FC236}">
                <a16:creationId xmlns:a16="http://schemas.microsoft.com/office/drawing/2014/main" xmlns="" id="{CA1B2C6F-9E7D-F949-9D54-7C9B3F12A531}"/>
              </a:ext>
            </a:extLst>
          </p:cNvPr>
          <p:cNvPicPr>
            <a:picLocks noChangeAspect="1"/>
          </p:cNvPicPr>
          <p:nvPr/>
        </p:nvPicPr>
        <p:blipFill>
          <a:blip r:embed="rId4"/>
          <a:stretch>
            <a:fillRect/>
          </a:stretch>
        </p:blipFill>
        <p:spPr>
          <a:xfrm>
            <a:off x="2060828" y="4826997"/>
            <a:ext cx="5021581" cy="2049625"/>
          </a:xfrm>
          <a:prstGeom prst="rect">
            <a:avLst/>
          </a:prstGeom>
        </p:spPr>
      </p:pic>
    </p:spTree>
    <p:extLst>
      <p:ext uri="{BB962C8B-B14F-4D97-AF65-F5344CB8AC3E}">
        <p14:creationId xmlns:p14="http://schemas.microsoft.com/office/powerpoint/2010/main" val="3868214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A0F06A-93AD-3B4C-9796-99D3036FBD5B}"/>
              </a:ext>
            </a:extLst>
          </p:cNvPr>
          <p:cNvSpPr>
            <a:spLocks noGrp="1"/>
          </p:cNvSpPr>
          <p:nvPr>
            <p:ph type="title"/>
          </p:nvPr>
        </p:nvSpPr>
        <p:spPr/>
        <p:txBody>
          <a:bodyPr/>
          <a:lstStyle/>
          <a:p>
            <a:r>
              <a:rPr lang="en-US" dirty="0"/>
              <a:t>More problems with recursive solutions</a:t>
            </a:r>
          </a:p>
        </p:txBody>
      </p:sp>
      <p:sp>
        <p:nvSpPr>
          <p:cNvPr id="3" name="Content Placeholder 2">
            <a:extLst>
              <a:ext uri="{FF2B5EF4-FFF2-40B4-BE49-F238E27FC236}">
                <a16:creationId xmlns:a16="http://schemas.microsoft.com/office/drawing/2014/main" xmlns="" id="{7D2DAB1C-8D53-E94A-8D21-939F050FE8A5}"/>
              </a:ext>
            </a:extLst>
          </p:cNvPr>
          <p:cNvSpPr>
            <a:spLocks noGrp="1"/>
          </p:cNvSpPr>
          <p:nvPr>
            <p:ph idx="1"/>
          </p:nvPr>
        </p:nvSpPr>
        <p:spPr>
          <a:xfrm>
            <a:off x="457200" y="1600200"/>
            <a:ext cx="2950226" cy="4876800"/>
          </a:xfrm>
        </p:spPr>
        <p:txBody>
          <a:bodyPr/>
          <a:lstStyle/>
          <a:p>
            <a:pPr marL="0" indent="0" algn="ctr">
              <a:buNone/>
            </a:pPr>
            <a:endParaRPr lang="en-US" dirty="0"/>
          </a:p>
          <a:p>
            <a:pPr marL="0" indent="0" algn="ctr">
              <a:buNone/>
            </a:pPr>
            <a:r>
              <a:rPr lang="en-US" dirty="0"/>
              <a:t>15 minute           </a:t>
            </a:r>
            <a:r>
              <a:rPr lang="en-US" sz="1800" dirty="0"/>
              <a:t>(non-programming) </a:t>
            </a:r>
            <a:r>
              <a:rPr lang="en-US" dirty="0"/>
              <a:t>Challenge:</a:t>
            </a:r>
          </a:p>
          <a:p>
            <a:pPr marL="0" indent="0" algn="ctr">
              <a:buNone/>
            </a:pPr>
            <a:endParaRPr lang="en-US" dirty="0"/>
          </a:p>
          <a:p>
            <a:pPr marL="0" indent="0" algn="ctr">
              <a:buNone/>
            </a:pPr>
            <a:r>
              <a:rPr lang="en-US" dirty="0"/>
              <a:t>How would you program a </a:t>
            </a:r>
            <a:r>
              <a:rPr lang="en-US" b="1" dirty="0"/>
              <a:t>robot</a:t>
            </a:r>
            <a:r>
              <a:rPr lang="en-US" dirty="0"/>
              <a:t> to </a:t>
            </a:r>
            <a:r>
              <a:rPr lang="en-US" b="1" dirty="0"/>
              <a:t>solve a maze</a:t>
            </a:r>
            <a:r>
              <a:rPr lang="en-US" dirty="0"/>
              <a:t>?</a:t>
            </a:r>
          </a:p>
        </p:txBody>
      </p:sp>
      <p:pic>
        <p:nvPicPr>
          <p:cNvPr id="6" name="Picture 5">
            <a:extLst>
              <a:ext uri="{FF2B5EF4-FFF2-40B4-BE49-F238E27FC236}">
                <a16:creationId xmlns:a16="http://schemas.microsoft.com/office/drawing/2014/main" xmlns="" id="{99F637D1-3BDC-BF45-B407-57246ACF90C3}"/>
              </a:ext>
            </a:extLst>
          </p:cNvPr>
          <p:cNvPicPr>
            <a:picLocks noChangeAspect="1"/>
          </p:cNvPicPr>
          <p:nvPr/>
        </p:nvPicPr>
        <p:blipFill rotWithShape="1">
          <a:blip r:embed="rId3"/>
          <a:srcRect b="3981"/>
          <a:stretch/>
        </p:blipFill>
        <p:spPr>
          <a:xfrm>
            <a:off x="3407426" y="1430480"/>
            <a:ext cx="5300158" cy="4845629"/>
          </a:xfrm>
          <a:prstGeom prst="rect">
            <a:avLst/>
          </a:prstGeom>
        </p:spPr>
      </p:pic>
      <p:pic>
        <p:nvPicPr>
          <p:cNvPr id="7" name="Picture 6">
            <a:extLst>
              <a:ext uri="{FF2B5EF4-FFF2-40B4-BE49-F238E27FC236}">
                <a16:creationId xmlns:a16="http://schemas.microsoft.com/office/drawing/2014/main" xmlns="" id="{DC58748B-45E7-C74C-937C-F261E469515C}"/>
              </a:ext>
            </a:extLst>
          </p:cNvPr>
          <p:cNvPicPr>
            <a:picLocks noChangeAspect="1"/>
          </p:cNvPicPr>
          <p:nvPr/>
        </p:nvPicPr>
        <p:blipFill>
          <a:blip r:embed="rId4"/>
          <a:stretch>
            <a:fillRect/>
          </a:stretch>
        </p:blipFill>
        <p:spPr>
          <a:xfrm>
            <a:off x="5472773" y="5300516"/>
            <a:ext cx="1169464" cy="1387764"/>
          </a:xfrm>
          <a:prstGeom prst="rect">
            <a:avLst/>
          </a:prstGeom>
        </p:spPr>
      </p:pic>
    </p:spTree>
    <p:extLst>
      <p:ext uri="{BB962C8B-B14F-4D97-AF65-F5344CB8AC3E}">
        <p14:creationId xmlns:p14="http://schemas.microsoft.com/office/powerpoint/2010/main" val="2029769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21B809-D880-A245-860C-CDD37C9295E3}"/>
              </a:ext>
            </a:extLst>
          </p:cNvPr>
          <p:cNvSpPr>
            <a:spLocks noGrp="1"/>
          </p:cNvSpPr>
          <p:nvPr>
            <p:ph type="title"/>
          </p:nvPr>
        </p:nvSpPr>
        <p:spPr/>
        <p:txBody>
          <a:bodyPr/>
          <a:lstStyle/>
          <a:p>
            <a:r>
              <a:rPr lang="en-US" dirty="0"/>
              <a:t>A recursive solution</a:t>
            </a:r>
          </a:p>
        </p:txBody>
      </p:sp>
      <p:sp>
        <p:nvSpPr>
          <p:cNvPr id="3" name="Content Placeholder 2">
            <a:extLst>
              <a:ext uri="{FF2B5EF4-FFF2-40B4-BE49-F238E27FC236}">
                <a16:creationId xmlns:a16="http://schemas.microsoft.com/office/drawing/2014/main" xmlns="" id="{6594F46C-7C67-E94E-AA26-5058DA522ADB}"/>
              </a:ext>
            </a:extLst>
          </p:cNvPr>
          <p:cNvSpPr>
            <a:spLocks noGrp="1"/>
          </p:cNvSpPr>
          <p:nvPr>
            <p:ph idx="1"/>
          </p:nvPr>
        </p:nvSpPr>
        <p:spPr>
          <a:xfrm>
            <a:off x="457200" y="1600200"/>
            <a:ext cx="8416636" cy="4876800"/>
          </a:xfrm>
        </p:spPr>
        <p:txBody>
          <a:bodyPr/>
          <a:lstStyle/>
          <a:p>
            <a:pPr marL="457200" indent="-457200">
              <a:buFont typeface="+mj-lt"/>
              <a:buAutoNum type="arabicPeriod"/>
            </a:pPr>
            <a:r>
              <a:rPr lang="en-US" dirty="0"/>
              <a:t>Mark your current location as </a:t>
            </a:r>
            <a:r>
              <a:rPr lang="en-US" b="1" dirty="0"/>
              <a:t>visited</a:t>
            </a:r>
          </a:p>
          <a:p>
            <a:pPr marL="457200" indent="-457200">
              <a:buFont typeface="+mj-lt"/>
              <a:buAutoNum type="arabicPeriod"/>
            </a:pPr>
            <a:r>
              <a:rPr lang="en-US" dirty="0"/>
              <a:t>If you’re at the </a:t>
            </a:r>
            <a:r>
              <a:rPr lang="en-US" b="1" dirty="0"/>
              <a:t>end</a:t>
            </a:r>
            <a:r>
              <a:rPr lang="en-US" dirty="0"/>
              <a:t>, you’re done!</a:t>
            </a:r>
          </a:p>
          <a:p>
            <a:pPr marL="457200" indent="-457200">
              <a:buFont typeface="+mj-lt"/>
              <a:buAutoNum type="arabicPeriod"/>
            </a:pPr>
            <a:r>
              <a:rPr lang="en-US" dirty="0">
                <a:latin typeface="Arial" panose="020B0604020202020204" pitchFamily="34" charset="0"/>
                <a:cs typeface="Arial" panose="020B0604020202020204" pitchFamily="34" charset="0"/>
              </a:rPr>
              <a:t>If not:</a:t>
            </a:r>
          </a:p>
          <a:p>
            <a:pPr marL="731520" lvl="1" indent="-457200">
              <a:buFont typeface="+mj-lt"/>
              <a:buAutoNum type="alphaLcPeriod"/>
            </a:pPr>
            <a:r>
              <a:rPr lang="en-US" dirty="0">
                <a:latin typeface="Arial" panose="020B0604020202020204" pitchFamily="34" charset="0"/>
                <a:cs typeface="Arial" panose="020B0604020202020204" pitchFamily="34" charset="0"/>
              </a:rPr>
              <a:t>If unmarked, go NORTH, solve maze. If not solved, go back and:</a:t>
            </a:r>
          </a:p>
          <a:p>
            <a:pPr marL="731520" lvl="1" indent="-457200">
              <a:buFont typeface="+mj-lt"/>
              <a:buAutoNum type="alphaLcPeriod"/>
            </a:pPr>
            <a:r>
              <a:rPr lang="en-US" dirty="0">
                <a:latin typeface="Arial" panose="020B0604020202020204" pitchFamily="34" charset="0"/>
                <a:cs typeface="Arial" panose="020B0604020202020204" pitchFamily="34" charset="0"/>
              </a:rPr>
              <a:t>If unmarked, go SOUTH, solve maze. If not solved, go back and:</a:t>
            </a:r>
          </a:p>
          <a:p>
            <a:pPr marL="731520" lvl="1" indent="-457200">
              <a:buFont typeface="+mj-lt"/>
              <a:buAutoNum type="alphaLcPeriod"/>
            </a:pPr>
            <a:r>
              <a:rPr lang="en-US" dirty="0">
                <a:latin typeface="Arial" panose="020B0604020202020204" pitchFamily="34" charset="0"/>
                <a:cs typeface="Arial" panose="020B0604020202020204" pitchFamily="34" charset="0"/>
              </a:rPr>
              <a:t>If unmarked, go EAST, solve maze. If not solved, go back and:</a:t>
            </a:r>
          </a:p>
          <a:p>
            <a:pPr marL="731520" lvl="1" indent="-457200">
              <a:buFont typeface="+mj-lt"/>
              <a:buAutoNum type="alphaLcPeriod"/>
            </a:pPr>
            <a:r>
              <a:rPr lang="en-US" dirty="0">
                <a:latin typeface="Arial" panose="020B0604020202020204" pitchFamily="34" charset="0"/>
                <a:cs typeface="Arial" panose="020B0604020202020204" pitchFamily="34" charset="0"/>
              </a:rPr>
              <a:t>If unmarked, go WEST, solve maze. If not solved, NO SOLUTION</a:t>
            </a:r>
          </a:p>
          <a:p>
            <a:pPr marL="731520" lvl="1" indent="-457200">
              <a:buFont typeface="+mj-lt"/>
              <a:buAutoNum type="alphaLcPeriod"/>
            </a:pP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xmlns="" id="{08D0879F-D864-8542-BD99-81AAD555AF7B}"/>
              </a:ext>
            </a:extLst>
          </p:cNvPr>
          <p:cNvPicPr>
            <a:picLocks noChangeAspect="1"/>
          </p:cNvPicPr>
          <p:nvPr/>
        </p:nvPicPr>
        <p:blipFill>
          <a:blip r:embed="rId3"/>
          <a:stretch>
            <a:fillRect/>
          </a:stretch>
        </p:blipFill>
        <p:spPr>
          <a:xfrm>
            <a:off x="3740727" y="4800599"/>
            <a:ext cx="1573229" cy="1866899"/>
          </a:xfrm>
          <a:prstGeom prst="rect">
            <a:avLst/>
          </a:prstGeom>
        </p:spPr>
      </p:pic>
    </p:spTree>
    <p:extLst>
      <p:ext uri="{BB962C8B-B14F-4D97-AF65-F5344CB8AC3E}">
        <p14:creationId xmlns:p14="http://schemas.microsoft.com/office/powerpoint/2010/main" val="1774287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21B809-D880-A245-860C-CDD37C9295E3}"/>
              </a:ext>
            </a:extLst>
          </p:cNvPr>
          <p:cNvSpPr>
            <a:spLocks noGrp="1"/>
          </p:cNvSpPr>
          <p:nvPr>
            <p:ph type="title"/>
          </p:nvPr>
        </p:nvSpPr>
        <p:spPr/>
        <p:txBody>
          <a:bodyPr/>
          <a:lstStyle/>
          <a:p>
            <a:r>
              <a:rPr lang="en-US" dirty="0"/>
              <a:t>Clever recursion allows backtracking!</a:t>
            </a:r>
          </a:p>
        </p:txBody>
      </p:sp>
      <p:sp>
        <p:nvSpPr>
          <p:cNvPr id="3" name="Content Placeholder 2">
            <a:extLst>
              <a:ext uri="{FF2B5EF4-FFF2-40B4-BE49-F238E27FC236}">
                <a16:creationId xmlns:a16="http://schemas.microsoft.com/office/drawing/2014/main" xmlns="" id="{6594F46C-7C67-E94E-AA26-5058DA522ADB}"/>
              </a:ext>
            </a:extLst>
          </p:cNvPr>
          <p:cNvSpPr>
            <a:spLocks noGrp="1"/>
          </p:cNvSpPr>
          <p:nvPr>
            <p:ph idx="1"/>
          </p:nvPr>
        </p:nvSpPr>
        <p:spPr>
          <a:xfrm>
            <a:off x="457200" y="1600200"/>
            <a:ext cx="8478982" cy="4876800"/>
          </a:xfrm>
        </p:spPr>
        <p:txBody>
          <a:bodyPr/>
          <a:lstStyle/>
          <a:p>
            <a:pPr marL="457200" indent="-457200">
              <a:buFont typeface="+mj-lt"/>
              <a:buAutoNum type="arabicPeriod"/>
            </a:pPr>
            <a:r>
              <a:rPr lang="en-US" dirty="0">
                <a:solidFill>
                  <a:schemeClr val="bg1">
                    <a:lumMod val="65000"/>
                  </a:schemeClr>
                </a:solidFill>
              </a:rPr>
              <a:t>Mark your current location as </a:t>
            </a:r>
            <a:r>
              <a:rPr lang="en-US" b="1" dirty="0">
                <a:solidFill>
                  <a:schemeClr val="bg1">
                    <a:lumMod val="65000"/>
                  </a:schemeClr>
                </a:solidFill>
              </a:rPr>
              <a:t>visited</a:t>
            </a:r>
          </a:p>
          <a:p>
            <a:pPr marL="457200" indent="-457200">
              <a:buFont typeface="+mj-lt"/>
              <a:buAutoNum type="arabicPeriod"/>
            </a:pPr>
            <a:r>
              <a:rPr lang="en-US" dirty="0">
                <a:solidFill>
                  <a:schemeClr val="bg1">
                    <a:lumMod val="65000"/>
                  </a:schemeClr>
                </a:solidFill>
              </a:rPr>
              <a:t>If you’re at the </a:t>
            </a:r>
            <a:r>
              <a:rPr lang="en-US" b="1" dirty="0">
                <a:solidFill>
                  <a:schemeClr val="bg1">
                    <a:lumMod val="65000"/>
                  </a:schemeClr>
                </a:solidFill>
              </a:rPr>
              <a:t>end</a:t>
            </a:r>
            <a:r>
              <a:rPr lang="en-US" dirty="0">
                <a:solidFill>
                  <a:schemeClr val="bg1">
                    <a:lumMod val="65000"/>
                  </a:schemeClr>
                </a:solidFill>
              </a:rPr>
              <a:t>, you’re done!</a:t>
            </a:r>
          </a:p>
          <a:p>
            <a:pPr marL="457200" indent="-457200">
              <a:buFont typeface="+mj-lt"/>
              <a:buAutoNum type="arabicPeriod"/>
            </a:pPr>
            <a:r>
              <a:rPr lang="en-US" dirty="0">
                <a:solidFill>
                  <a:schemeClr val="bg1">
                    <a:lumMod val="65000"/>
                  </a:schemeClr>
                </a:solidFill>
                <a:latin typeface="Arial" panose="020B0604020202020204" pitchFamily="34" charset="0"/>
                <a:cs typeface="Arial" panose="020B0604020202020204" pitchFamily="34" charset="0"/>
              </a:rPr>
              <a:t>If not:</a:t>
            </a:r>
          </a:p>
          <a:p>
            <a:pPr marL="731520" lvl="1" indent="-457200">
              <a:buFont typeface="+mj-lt"/>
              <a:buAutoNum type="alphaLcPeriod"/>
            </a:pPr>
            <a:r>
              <a:rPr lang="en-US" dirty="0">
                <a:solidFill>
                  <a:schemeClr val="bg1">
                    <a:lumMod val="65000"/>
                  </a:schemeClr>
                </a:solidFill>
                <a:latin typeface="Arial" panose="020B0604020202020204" pitchFamily="34" charset="0"/>
                <a:cs typeface="Arial" panose="020B0604020202020204" pitchFamily="34" charset="0"/>
              </a:rPr>
              <a:t>If unmarked, go NORTH, solve maze. If not solved, </a:t>
            </a:r>
            <a:r>
              <a:rPr lang="en-US" dirty="0">
                <a:effectLst>
                  <a:glow rad="101600">
                    <a:srgbClr val="FFC000">
                      <a:alpha val="60000"/>
                    </a:srgbClr>
                  </a:glow>
                </a:effectLst>
                <a:latin typeface="Arial" panose="020B0604020202020204" pitchFamily="34" charset="0"/>
                <a:cs typeface="Arial" panose="020B0604020202020204" pitchFamily="34" charset="0"/>
              </a:rPr>
              <a:t>go back </a:t>
            </a:r>
            <a:r>
              <a:rPr lang="en-US" dirty="0">
                <a:solidFill>
                  <a:schemeClr val="bg1">
                    <a:lumMod val="65000"/>
                  </a:schemeClr>
                </a:solidFill>
                <a:latin typeface="Arial" panose="020B0604020202020204" pitchFamily="34" charset="0"/>
                <a:cs typeface="Arial" panose="020B0604020202020204" pitchFamily="34" charset="0"/>
              </a:rPr>
              <a:t>and:</a:t>
            </a:r>
          </a:p>
          <a:p>
            <a:pPr marL="731520" lvl="1" indent="-457200">
              <a:buFont typeface="+mj-lt"/>
              <a:buAutoNum type="alphaLcPeriod"/>
            </a:pPr>
            <a:r>
              <a:rPr lang="en-US" dirty="0">
                <a:solidFill>
                  <a:schemeClr val="bg1">
                    <a:lumMod val="65000"/>
                  </a:schemeClr>
                </a:solidFill>
                <a:latin typeface="Arial" panose="020B0604020202020204" pitchFamily="34" charset="0"/>
                <a:cs typeface="Arial" panose="020B0604020202020204" pitchFamily="34" charset="0"/>
              </a:rPr>
              <a:t>If unmarked, go SOUTH, solve maze. If not solved, </a:t>
            </a:r>
            <a:r>
              <a:rPr lang="en-US" dirty="0">
                <a:effectLst>
                  <a:glow rad="101600">
                    <a:srgbClr val="FFC000">
                      <a:alpha val="60000"/>
                    </a:srgbClr>
                  </a:glow>
                </a:effectLst>
                <a:latin typeface="Arial" panose="020B0604020202020204" pitchFamily="34" charset="0"/>
                <a:cs typeface="Arial" panose="020B0604020202020204" pitchFamily="34" charset="0"/>
              </a:rPr>
              <a:t>go back </a:t>
            </a:r>
            <a:r>
              <a:rPr lang="en-US" dirty="0">
                <a:solidFill>
                  <a:schemeClr val="bg1">
                    <a:lumMod val="65000"/>
                  </a:schemeClr>
                </a:solidFill>
                <a:latin typeface="Arial" panose="020B0604020202020204" pitchFamily="34" charset="0"/>
                <a:cs typeface="Arial" panose="020B0604020202020204" pitchFamily="34" charset="0"/>
              </a:rPr>
              <a:t>and:</a:t>
            </a:r>
          </a:p>
          <a:p>
            <a:pPr marL="731520" lvl="1" indent="-457200">
              <a:buFont typeface="+mj-lt"/>
              <a:buAutoNum type="alphaLcPeriod"/>
            </a:pPr>
            <a:r>
              <a:rPr lang="en-US" dirty="0">
                <a:solidFill>
                  <a:schemeClr val="bg1">
                    <a:lumMod val="65000"/>
                  </a:schemeClr>
                </a:solidFill>
                <a:latin typeface="Arial" panose="020B0604020202020204" pitchFamily="34" charset="0"/>
                <a:cs typeface="Arial" panose="020B0604020202020204" pitchFamily="34" charset="0"/>
              </a:rPr>
              <a:t>If unmarked, go EAST, solve maze. If not solved, </a:t>
            </a:r>
            <a:r>
              <a:rPr lang="en-US" dirty="0">
                <a:effectLst>
                  <a:glow rad="101600">
                    <a:srgbClr val="FFC000">
                      <a:alpha val="60000"/>
                    </a:srgbClr>
                  </a:glow>
                </a:effectLst>
                <a:latin typeface="Arial" panose="020B0604020202020204" pitchFamily="34" charset="0"/>
                <a:cs typeface="Arial" panose="020B0604020202020204" pitchFamily="34" charset="0"/>
              </a:rPr>
              <a:t>go back </a:t>
            </a:r>
            <a:r>
              <a:rPr lang="en-US" dirty="0">
                <a:solidFill>
                  <a:schemeClr val="bg1">
                    <a:lumMod val="65000"/>
                  </a:schemeClr>
                </a:solidFill>
                <a:latin typeface="Arial" panose="020B0604020202020204" pitchFamily="34" charset="0"/>
                <a:cs typeface="Arial" panose="020B0604020202020204" pitchFamily="34" charset="0"/>
              </a:rPr>
              <a:t>and:</a:t>
            </a:r>
          </a:p>
          <a:p>
            <a:pPr marL="731520" lvl="1" indent="-457200">
              <a:buFont typeface="+mj-lt"/>
              <a:buAutoNum type="alphaLcPeriod"/>
            </a:pPr>
            <a:r>
              <a:rPr lang="en-US" dirty="0">
                <a:solidFill>
                  <a:schemeClr val="bg1">
                    <a:lumMod val="65000"/>
                  </a:schemeClr>
                </a:solidFill>
                <a:latin typeface="Arial" panose="020B0604020202020204" pitchFamily="34" charset="0"/>
                <a:cs typeface="Arial" panose="020B0604020202020204" pitchFamily="34" charset="0"/>
              </a:rPr>
              <a:t>If unmarked, go WEST, solve maze. If not solved, NO SOLUTION</a:t>
            </a:r>
          </a:p>
          <a:p>
            <a:pPr marL="731520" lvl="1" indent="-457200">
              <a:buFont typeface="+mj-lt"/>
              <a:buAutoNum type="alphaLcPeriod"/>
            </a:pPr>
            <a:endParaRPr lang="en-US" dirty="0">
              <a:solidFill>
                <a:schemeClr val="bg1">
                  <a:lumMod val="6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xmlns="" id="{08D0879F-D864-8542-BD99-81AAD555AF7B}"/>
              </a:ext>
            </a:extLst>
          </p:cNvPr>
          <p:cNvPicPr>
            <a:picLocks noChangeAspect="1"/>
          </p:cNvPicPr>
          <p:nvPr/>
        </p:nvPicPr>
        <p:blipFill>
          <a:blip r:embed="rId3"/>
          <a:stretch>
            <a:fillRect/>
          </a:stretch>
        </p:blipFill>
        <p:spPr>
          <a:xfrm>
            <a:off x="3740727" y="4800599"/>
            <a:ext cx="1573229" cy="1866899"/>
          </a:xfrm>
          <a:prstGeom prst="rect">
            <a:avLst/>
          </a:prstGeom>
        </p:spPr>
      </p:pic>
    </p:spTree>
    <p:extLst>
      <p:ext uri="{BB962C8B-B14F-4D97-AF65-F5344CB8AC3E}">
        <p14:creationId xmlns:p14="http://schemas.microsoft.com/office/powerpoint/2010/main" val="3645458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B00E40-8395-3647-8B9C-DD060A39A3CD}"/>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F0A36C09-67E6-BB48-A7F4-11A2E5D65D8F}"/>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dirty="0"/>
              <a:t>What is the </a:t>
            </a:r>
          </a:p>
          <a:p>
            <a:pPr marL="0" indent="0" algn="ctr">
              <a:buNone/>
            </a:pPr>
            <a:r>
              <a:rPr lang="en-US" b="1" dirty="0"/>
              <a:t>most confusing thing </a:t>
            </a:r>
          </a:p>
          <a:p>
            <a:pPr marL="0" indent="0" algn="ctr">
              <a:buNone/>
            </a:pPr>
            <a:r>
              <a:rPr lang="en-US" dirty="0"/>
              <a:t>about recursion?</a:t>
            </a:r>
          </a:p>
        </p:txBody>
      </p:sp>
      <p:pic>
        <p:nvPicPr>
          <p:cNvPr id="4" name="Picture 3">
            <a:extLst>
              <a:ext uri="{FF2B5EF4-FFF2-40B4-BE49-F238E27FC236}">
                <a16:creationId xmlns:a16="http://schemas.microsoft.com/office/drawing/2014/main" xmlns="" id="{EFF72D4A-34FE-634A-B29A-A505678FBEFD}"/>
              </a:ext>
            </a:extLst>
          </p:cNvPr>
          <p:cNvPicPr>
            <a:picLocks noChangeAspect="1"/>
          </p:cNvPicPr>
          <p:nvPr/>
        </p:nvPicPr>
        <p:blipFill>
          <a:blip r:embed="rId2"/>
          <a:stretch>
            <a:fillRect/>
          </a:stretch>
        </p:blipFill>
        <p:spPr>
          <a:xfrm>
            <a:off x="2060828" y="4826997"/>
            <a:ext cx="5021581" cy="2049625"/>
          </a:xfrm>
          <a:prstGeom prst="rect">
            <a:avLst/>
          </a:prstGeom>
        </p:spPr>
      </p:pic>
    </p:spTree>
    <p:extLst>
      <p:ext uri="{BB962C8B-B14F-4D97-AF65-F5344CB8AC3E}">
        <p14:creationId xmlns:p14="http://schemas.microsoft.com/office/powerpoint/2010/main" val="330126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5F1583-95E0-914E-A542-FD7B86CA1AD5}"/>
              </a:ext>
            </a:extLst>
          </p:cNvPr>
          <p:cNvSpPr>
            <a:spLocks noGrp="1"/>
          </p:cNvSpPr>
          <p:nvPr>
            <p:ph type="title"/>
          </p:nvPr>
        </p:nvSpPr>
        <p:spPr/>
        <p:txBody>
          <a:bodyPr/>
          <a:lstStyle/>
          <a:p>
            <a:r>
              <a:rPr lang="en-US" dirty="0"/>
              <a:t>Jordan’s observations</a:t>
            </a:r>
          </a:p>
        </p:txBody>
      </p:sp>
      <p:sp>
        <p:nvSpPr>
          <p:cNvPr id="3" name="Content Placeholder 2">
            <a:extLst>
              <a:ext uri="{FF2B5EF4-FFF2-40B4-BE49-F238E27FC236}">
                <a16:creationId xmlns:a16="http://schemas.microsoft.com/office/drawing/2014/main" xmlns="" id="{44862BF3-980B-7E48-9461-7DA6D9F14D38}"/>
              </a:ext>
            </a:extLst>
          </p:cNvPr>
          <p:cNvSpPr>
            <a:spLocks noGrp="1"/>
          </p:cNvSpPr>
          <p:nvPr>
            <p:ph idx="1"/>
          </p:nvPr>
        </p:nvSpPr>
        <p:spPr/>
        <p:txBody>
          <a:bodyPr/>
          <a:lstStyle/>
          <a:p>
            <a:r>
              <a:rPr lang="en-US" dirty="0"/>
              <a:t>How do you tell whether a list is </a:t>
            </a:r>
            <a:r>
              <a:rPr lang="en-US" b="1" dirty="0"/>
              <a:t>sorted</a:t>
            </a:r>
            <a:r>
              <a:rPr lang="en-US" dirty="0"/>
              <a:t>?</a:t>
            </a:r>
          </a:p>
          <a:p>
            <a:r>
              <a:rPr lang="en-US" dirty="0"/>
              <a:t>How far will this loop go?</a:t>
            </a:r>
          </a:p>
          <a:p>
            <a:endParaRPr lang="en-US" dirty="0"/>
          </a:p>
          <a:p>
            <a:pPr marL="0" indent="0" algn="ctr">
              <a:buNone/>
            </a:pPr>
            <a:r>
              <a:rPr lang="en-US" sz="1800" dirty="0"/>
              <a:t>(very common source of “</a:t>
            </a:r>
            <a:r>
              <a:rPr lang="en-US" sz="1800" i="1" dirty="0"/>
              <a:t>it doesn’t sort the last item</a:t>
            </a:r>
            <a:r>
              <a:rPr lang="en-US" sz="1800" dirty="0"/>
              <a:t>” bugs)</a:t>
            </a:r>
          </a:p>
          <a:p>
            <a:r>
              <a:rPr lang="en-US" dirty="0"/>
              <a:t>1 person got the </a:t>
            </a:r>
            <a:r>
              <a:rPr lang="en-US" b="1" dirty="0">
                <a:latin typeface="Courier" pitchFamily="2" charset="0"/>
              </a:rPr>
              <a:t>time</a:t>
            </a:r>
            <a:r>
              <a:rPr lang="en-US" dirty="0"/>
              <a:t> module to work and reported the correct answer: </a:t>
            </a:r>
            <a:r>
              <a:rPr lang="en-US" b="1" dirty="0">
                <a:latin typeface="Courier" pitchFamily="2" charset="0"/>
              </a:rPr>
              <a:t>sorted(…)</a:t>
            </a:r>
            <a:r>
              <a:rPr lang="en-US" dirty="0"/>
              <a:t> </a:t>
            </a:r>
          </a:p>
          <a:p>
            <a:pPr lvl="1"/>
            <a:r>
              <a:rPr lang="en-US" dirty="0"/>
              <a:t>remember: include the actual values for each method</a:t>
            </a:r>
          </a:p>
          <a:p>
            <a:endParaRPr lang="en-US" dirty="0"/>
          </a:p>
        </p:txBody>
      </p:sp>
      <p:pic>
        <p:nvPicPr>
          <p:cNvPr id="5" name="Picture 4">
            <a:extLst>
              <a:ext uri="{FF2B5EF4-FFF2-40B4-BE49-F238E27FC236}">
                <a16:creationId xmlns:a16="http://schemas.microsoft.com/office/drawing/2014/main" xmlns="" id="{B127B46D-3973-2346-9263-32BED2979F6E}"/>
              </a:ext>
            </a:extLst>
          </p:cNvPr>
          <p:cNvPicPr>
            <a:picLocks noChangeAspect="1"/>
          </p:cNvPicPr>
          <p:nvPr/>
        </p:nvPicPr>
        <p:blipFill>
          <a:blip r:embed="rId2"/>
          <a:stretch>
            <a:fillRect/>
          </a:stretch>
        </p:blipFill>
        <p:spPr>
          <a:xfrm>
            <a:off x="1917700" y="2679121"/>
            <a:ext cx="5308600" cy="419100"/>
          </a:xfrm>
          <a:prstGeom prst="rect">
            <a:avLst/>
          </a:prstGeom>
        </p:spPr>
      </p:pic>
    </p:spTree>
    <p:extLst>
      <p:ext uri="{BB962C8B-B14F-4D97-AF65-F5344CB8AC3E}">
        <p14:creationId xmlns:p14="http://schemas.microsoft.com/office/powerpoint/2010/main" val="583513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A6A380-698D-F04F-898D-CC6BD20937D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xmlns="" id="{E5144880-6285-A04C-B6DB-BE442B8A2762}"/>
              </a:ext>
            </a:extLst>
          </p:cNvPr>
          <p:cNvSpPr>
            <a:spLocks noGrp="1"/>
          </p:cNvSpPr>
          <p:nvPr>
            <p:ph idx="1"/>
          </p:nvPr>
        </p:nvSpPr>
        <p:spPr/>
        <p:txBody>
          <a:bodyPr/>
          <a:lstStyle/>
          <a:p>
            <a:pPr>
              <a:buFont typeface="Wingdings" pitchFamily="2" charset="2"/>
              <a:buChar char="ü"/>
            </a:pPr>
            <a:r>
              <a:rPr lang="en-US" dirty="0">
                <a:solidFill>
                  <a:schemeClr val="bg1">
                    <a:lumMod val="65000"/>
                  </a:schemeClr>
                </a:solidFill>
              </a:rPr>
              <a:t>Motivating example: Towers of Hanoi</a:t>
            </a:r>
          </a:p>
          <a:p>
            <a:pPr>
              <a:buFont typeface="Wingdings" pitchFamily="2" charset="2"/>
              <a:buChar char="ü"/>
            </a:pPr>
            <a:r>
              <a:rPr lang="en-US" dirty="0">
                <a:solidFill>
                  <a:schemeClr val="bg1">
                    <a:lumMod val="65000"/>
                  </a:schemeClr>
                </a:solidFill>
              </a:rPr>
              <a:t>Fractals (quick introduction)</a:t>
            </a:r>
          </a:p>
          <a:p>
            <a:pPr>
              <a:buFont typeface="Wingdings" pitchFamily="2" charset="2"/>
              <a:buChar char="ü"/>
            </a:pPr>
            <a:r>
              <a:rPr lang="en-US" dirty="0">
                <a:solidFill>
                  <a:schemeClr val="bg1">
                    <a:lumMod val="65000"/>
                  </a:schemeClr>
                </a:solidFill>
              </a:rPr>
              <a:t>Lab 12: Debrief</a:t>
            </a:r>
          </a:p>
          <a:p>
            <a:pPr>
              <a:buFont typeface="Wingdings" pitchFamily="2" charset="2"/>
              <a:buChar char="ü"/>
            </a:pPr>
            <a:r>
              <a:rPr lang="en-US" dirty="0">
                <a:solidFill>
                  <a:schemeClr val="bg1">
                    <a:lumMod val="65000"/>
                  </a:schemeClr>
                </a:solidFill>
              </a:rPr>
              <a:t>Recap</a:t>
            </a:r>
          </a:p>
          <a:p>
            <a:pPr>
              <a:buFont typeface="Wingdings" pitchFamily="2" charset="2"/>
              <a:buChar char="ü"/>
            </a:pPr>
            <a:r>
              <a:rPr lang="en-US" dirty="0">
                <a:solidFill>
                  <a:schemeClr val="bg1">
                    <a:lumMod val="65000"/>
                  </a:schemeClr>
                </a:solidFill>
              </a:rPr>
              <a:t>How it works under the hood</a:t>
            </a:r>
          </a:p>
          <a:p>
            <a:pPr>
              <a:buFont typeface="Wingdings" pitchFamily="2" charset="2"/>
              <a:buChar char="ü"/>
            </a:pPr>
            <a:r>
              <a:rPr lang="en-US" dirty="0">
                <a:solidFill>
                  <a:schemeClr val="bg1">
                    <a:lumMod val="65000"/>
                  </a:schemeClr>
                </a:solidFill>
              </a:rPr>
              <a:t>Iterative vs. recursive solutions</a:t>
            </a:r>
          </a:p>
          <a:p>
            <a:pPr>
              <a:buFont typeface="Wingdings" pitchFamily="2" charset="2"/>
              <a:buChar char="ü"/>
            </a:pPr>
            <a:r>
              <a:rPr lang="en-US" dirty="0">
                <a:solidFill>
                  <a:schemeClr val="bg1">
                    <a:lumMod val="65000"/>
                  </a:schemeClr>
                </a:solidFill>
              </a:rPr>
              <a:t>More recursion &amp; recursive functions</a:t>
            </a:r>
          </a:p>
          <a:p>
            <a:r>
              <a:rPr lang="en-US" dirty="0">
                <a:effectLst>
                  <a:glow rad="101600">
                    <a:srgbClr val="FFC000">
                      <a:alpha val="60000"/>
                    </a:srgbClr>
                  </a:glow>
                </a:effectLst>
              </a:rPr>
              <a:t>Break</a:t>
            </a:r>
          </a:p>
          <a:p>
            <a:r>
              <a:rPr lang="en-US" dirty="0"/>
              <a:t>Lab</a:t>
            </a:r>
          </a:p>
          <a:p>
            <a:endParaRPr lang="en-US" dirty="0"/>
          </a:p>
        </p:txBody>
      </p:sp>
    </p:spTree>
    <p:extLst>
      <p:ext uri="{BB962C8B-B14F-4D97-AF65-F5344CB8AC3E}">
        <p14:creationId xmlns:p14="http://schemas.microsoft.com/office/powerpoint/2010/main" val="1636946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789C24-35C3-9849-BC74-518781A76CEF}"/>
              </a:ext>
            </a:extLst>
          </p:cNvPr>
          <p:cNvSpPr>
            <a:spLocks noGrp="1"/>
          </p:cNvSpPr>
          <p:nvPr>
            <p:ph type="title"/>
          </p:nvPr>
        </p:nvSpPr>
        <p:spPr/>
        <p:txBody>
          <a:bodyPr/>
          <a:lstStyle/>
          <a:p>
            <a:r>
              <a:rPr lang="en-US" dirty="0"/>
              <a:t>Lab 13: Recursion</a:t>
            </a:r>
          </a:p>
        </p:txBody>
      </p:sp>
      <p:pic>
        <p:nvPicPr>
          <p:cNvPr id="5" name="Content Placeholder 4">
            <a:extLst>
              <a:ext uri="{FF2B5EF4-FFF2-40B4-BE49-F238E27FC236}">
                <a16:creationId xmlns:a16="http://schemas.microsoft.com/office/drawing/2014/main" xmlns="" id="{28E4AB92-CDAD-0845-898F-23688EAD6855}"/>
              </a:ext>
            </a:extLst>
          </p:cNvPr>
          <p:cNvPicPr>
            <a:picLocks noGrp="1" noChangeAspect="1"/>
          </p:cNvPicPr>
          <p:nvPr>
            <p:ph idx="1"/>
          </p:nvPr>
        </p:nvPicPr>
        <p:blipFill>
          <a:blip r:embed="rId2"/>
          <a:stretch>
            <a:fillRect/>
          </a:stretch>
        </p:blipFill>
        <p:spPr>
          <a:xfrm>
            <a:off x="457200" y="1435659"/>
            <a:ext cx="8229600" cy="4665550"/>
          </a:xfrm>
        </p:spPr>
      </p:pic>
      <p:sp>
        <p:nvSpPr>
          <p:cNvPr id="6" name="TextBox 5">
            <a:extLst>
              <a:ext uri="{FF2B5EF4-FFF2-40B4-BE49-F238E27FC236}">
                <a16:creationId xmlns:a16="http://schemas.microsoft.com/office/drawing/2014/main" xmlns="" id="{0AC84917-978A-6242-8D42-19CABD12B021}"/>
              </a:ext>
            </a:extLst>
          </p:cNvPr>
          <p:cNvSpPr txBox="1"/>
          <p:nvPr/>
        </p:nvSpPr>
        <p:spPr>
          <a:xfrm>
            <a:off x="1744527" y="6038863"/>
            <a:ext cx="5654946" cy="461665"/>
          </a:xfrm>
          <a:prstGeom prst="rect">
            <a:avLst/>
          </a:prstGeom>
          <a:noFill/>
        </p:spPr>
        <p:txBody>
          <a:bodyPr wrap="none" rtlCol="0">
            <a:spAutoFit/>
          </a:bodyPr>
          <a:lstStyle/>
          <a:p>
            <a:r>
              <a:rPr lang="en-US" sz="2400" dirty="0">
                <a:solidFill>
                  <a:srgbClr val="003470"/>
                </a:solidFill>
              </a:rPr>
              <a:t>Picking up where we left off yesterday…</a:t>
            </a:r>
          </a:p>
        </p:txBody>
      </p:sp>
    </p:spTree>
    <p:extLst>
      <p:ext uri="{BB962C8B-B14F-4D97-AF65-F5344CB8AC3E}">
        <p14:creationId xmlns:p14="http://schemas.microsoft.com/office/powerpoint/2010/main" val="3331742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56CB7A-76B8-F043-822B-04311B6522C4}"/>
              </a:ext>
            </a:extLst>
          </p:cNvPr>
          <p:cNvSpPr>
            <a:spLocks noGrp="1"/>
          </p:cNvSpPr>
          <p:nvPr>
            <p:ph type="title"/>
          </p:nvPr>
        </p:nvSpPr>
        <p:spPr/>
        <p:txBody>
          <a:bodyPr/>
          <a:lstStyle/>
          <a:p>
            <a:r>
              <a:rPr lang="en-US" dirty="0"/>
              <a:t>This week</a:t>
            </a:r>
          </a:p>
        </p:txBody>
      </p:sp>
      <p:sp>
        <p:nvSpPr>
          <p:cNvPr id="3" name="Content Placeholder 2">
            <a:extLst>
              <a:ext uri="{FF2B5EF4-FFF2-40B4-BE49-F238E27FC236}">
                <a16:creationId xmlns:a16="http://schemas.microsoft.com/office/drawing/2014/main" xmlns="" id="{A092000C-53CA-624A-81F5-897C9CE4A67F}"/>
              </a:ext>
            </a:extLst>
          </p:cNvPr>
          <p:cNvSpPr>
            <a:spLocks noGrp="1"/>
          </p:cNvSpPr>
          <p:nvPr>
            <p:ph idx="1"/>
          </p:nvPr>
        </p:nvSpPr>
        <p:spPr/>
        <p:txBody>
          <a:bodyPr/>
          <a:lstStyle/>
          <a:p>
            <a:pPr>
              <a:buFont typeface="Wingdings" charset="2"/>
              <a:buChar char="ü"/>
            </a:pPr>
            <a:r>
              <a:rPr lang="en-US" b="1" dirty="0">
                <a:solidFill>
                  <a:schemeClr val="bg1">
                    <a:lumMod val="65000"/>
                  </a:schemeClr>
                </a:solidFill>
              </a:rPr>
              <a:t>Monday</a:t>
            </a:r>
            <a:r>
              <a:rPr lang="en-US" dirty="0">
                <a:solidFill>
                  <a:schemeClr val="bg1">
                    <a:lumMod val="65000"/>
                  </a:schemeClr>
                </a:solidFill>
              </a:rPr>
              <a:t>: Mock Midterm</a:t>
            </a:r>
          </a:p>
          <a:p>
            <a:pPr>
              <a:buFont typeface="Wingdings" charset="2"/>
              <a:buChar char="ü"/>
            </a:pPr>
            <a:r>
              <a:rPr lang="en-US" b="1" dirty="0">
                <a:solidFill>
                  <a:schemeClr val="bg1">
                    <a:lumMod val="65000"/>
                  </a:schemeClr>
                </a:solidFill>
              </a:rPr>
              <a:t>Tuesday</a:t>
            </a:r>
            <a:r>
              <a:rPr lang="en-US" dirty="0">
                <a:solidFill>
                  <a:schemeClr val="bg1">
                    <a:lumMod val="65000"/>
                  </a:schemeClr>
                </a:solidFill>
              </a:rPr>
              <a:t>: Introduction to Algorithms</a:t>
            </a:r>
          </a:p>
          <a:p>
            <a:pPr>
              <a:buFont typeface="Wingdings" pitchFamily="2" charset="2"/>
              <a:buChar char="ü"/>
            </a:pPr>
            <a:r>
              <a:rPr lang="en-US" b="1" dirty="0">
                <a:solidFill>
                  <a:schemeClr val="bg1">
                    <a:lumMod val="65000"/>
                  </a:schemeClr>
                </a:solidFill>
              </a:rPr>
              <a:t>Wednesday</a:t>
            </a:r>
            <a:r>
              <a:rPr lang="en-US" dirty="0">
                <a:solidFill>
                  <a:schemeClr val="bg1">
                    <a:lumMod val="65000"/>
                  </a:schemeClr>
                </a:solidFill>
              </a:rPr>
              <a:t>: Recursion pt. 1</a:t>
            </a:r>
          </a:p>
          <a:p>
            <a:pPr>
              <a:buFont typeface="Wingdings" pitchFamily="2" charset="2"/>
              <a:buChar char="ü"/>
            </a:pPr>
            <a:r>
              <a:rPr lang="en-US" b="1" dirty="0">
                <a:solidFill>
                  <a:schemeClr val="bg1">
                    <a:lumMod val="65000"/>
                  </a:schemeClr>
                </a:solidFill>
              </a:rPr>
              <a:t>Thursday</a:t>
            </a:r>
            <a:r>
              <a:rPr lang="en-US" dirty="0">
                <a:solidFill>
                  <a:schemeClr val="bg1">
                    <a:lumMod val="65000"/>
                  </a:schemeClr>
                </a:solidFill>
              </a:rPr>
              <a:t>: Recursion pt. 2</a:t>
            </a:r>
          </a:p>
          <a:p>
            <a:r>
              <a:rPr lang="en-US" b="1" dirty="0"/>
              <a:t>Friday</a:t>
            </a:r>
            <a:r>
              <a:rPr lang="en-US" dirty="0"/>
              <a:t>: Life Skill #4</a:t>
            </a:r>
            <a:r>
              <a:rPr lang="en-US"/>
              <a:t>: Code Reuse</a:t>
            </a:r>
            <a:endParaRPr lang="en-US" dirty="0"/>
          </a:p>
          <a:p>
            <a:endParaRPr lang="en-US" dirty="0"/>
          </a:p>
        </p:txBody>
      </p:sp>
      <p:pic>
        <p:nvPicPr>
          <p:cNvPr id="4" name="Picture 3">
            <a:extLst>
              <a:ext uri="{FF2B5EF4-FFF2-40B4-BE49-F238E27FC236}">
                <a16:creationId xmlns:a16="http://schemas.microsoft.com/office/drawing/2014/main" xmlns="" id="{4894BEAB-8A00-4B4A-BAEB-C61572E9EA2C}"/>
              </a:ext>
            </a:extLst>
          </p:cNvPr>
          <p:cNvPicPr>
            <a:picLocks noChangeAspect="1"/>
          </p:cNvPicPr>
          <p:nvPr/>
        </p:nvPicPr>
        <p:blipFill>
          <a:blip r:embed="rId3"/>
          <a:stretch>
            <a:fillRect/>
          </a:stretch>
        </p:blipFill>
        <p:spPr>
          <a:xfrm>
            <a:off x="2060828" y="4826997"/>
            <a:ext cx="5021581" cy="2049625"/>
          </a:xfrm>
          <a:prstGeom prst="rect">
            <a:avLst/>
          </a:prstGeom>
        </p:spPr>
      </p:pic>
    </p:spTree>
    <p:extLst>
      <p:ext uri="{BB962C8B-B14F-4D97-AF65-F5344CB8AC3E}">
        <p14:creationId xmlns:p14="http://schemas.microsoft.com/office/powerpoint/2010/main" val="2116120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5F1583-95E0-914E-A542-FD7B86CA1AD5}"/>
              </a:ext>
            </a:extLst>
          </p:cNvPr>
          <p:cNvSpPr>
            <a:spLocks noGrp="1"/>
          </p:cNvSpPr>
          <p:nvPr>
            <p:ph type="title"/>
          </p:nvPr>
        </p:nvSpPr>
        <p:spPr/>
        <p:txBody>
          <a:bodyPr/>
          <a:lstStyle/>
          <a:p>
            <a:r>
              <a:rPr lang="en-US" dirty="0"/>
              <a:t>Jordan’s meta observations</a:t>
            </a:r>
          </a:p>
        </p:txBody>
      </p:sp>
      <p:sp>
        <p:nvSpPr>
          <p:cNvPr id="3" name="Content Placeholder 2">
            <a:extLst>
              <a:ext uri="{FF2B5EF4-FFF2-40B4-BE49-F238E27FC236}">
                <a16:creationId xmlns:a16="http://schemas.microsoft.com/office/drawing/2014/main" xmlns="" id="{44862BF3-980B-7E48-9461-7DA6D9F14D38}"/>
              </a:ext>
            </a:extLst>
          </p:cNvPr>
          <p:cNvSpPr>
            <a:spLocks noGrp="1"/>
          </p:cNvSpPr>
          <p:nvPr>
            <p:ph idx="1"/>
          </p:nvPr>
        </p:nvSpPr>
        <p:spPr/>
        <p:txBody>
          <a:bodyPr/>
          <a:lstStyle/>
          <a:p>
            <a:r>
              <a:rPr lang="en-US" dirty="0"/>
              <a:t>10 / 11 people turned </a:t>
            </a:r>
            <a:r>
              <a:rPr lang="en-US" b="1" dirty="0"/>
              <a:t>something</a:t>
            </a:r>
            <a:r>
              <a:rPr lang="en-US" dirty="0"/>
              <a:t> in (7 submissions)</a:t>
            </a:r>
          </a:p>
          <a:p>
            <a:r>
              <a:rPr lang="en-US" dirty="0"/>
              <a:t>4 / 7 actually ran (3 had invalid syntax and didn’t run at all, one ran but threw a </a:t>
            </a:r>
            <a:r>
              <a:rPr lang="en-US" b="1" dirty="0" err="1">
                <a:latin typeface="Courier" pitchFamily="2" charset="0"/>
              </a:rPr>
              <a:t>NameError</a:t>
            </a:r>
            <a:r>
              <a:rPr lang="en-US" dirty="0"/>
              <a:t>)</a:t>
            </a:r>
          </a:p>
          <a:p>
            <a:r>
              <a:rPr lang="en-US" dirty="0"/>
              <a:t>Some didn’t understand what a question was asking:</a:t>
            </a:r>
          </a:p>
          <a:p>
            <a:endParaRPr lang="en-US" dirty="0"/>
          </a:p>
          <a:p>
            <a:pPr marL="0" indent="0" algn="ctr">
              <a:buNone/>
            </a:pPr>
            <a:r>
              <a:rPr lang="en-US" dirty="0"/>
              <a:t>…but no one messaged me about it </a:t>
            </a:r>
            <a:r>
              <a:rPr lang="en-US" dirty="0">
                <a:sym typeface="Wingdings" pitchFamily="2" charset="2"/>
              </a:rPr>
              <a:t></a:t>
            </a:r>
          </a:p>
          <a:p>
            <a:pPr marL="0" indent="0">
              <a:buNone/>
            </a:pPr>
            <a:endParaRPr lang="en-US" dirty="0"/>
          </a:p>
          <a:p>
            <a:endParaRPr lang="en-US" dirty="0"/>
          </a:p>
        </p:txBody>
      </p:sp>
      <p:pic>
        <p:nvPicPr>
          <p:cNvPr id="8" name="Picture 7">
            <a:extLst>
              <a:ext uri="{FF2B5EF4-FFF2-40B4-BE49-F238E27FC236}">
                <a16:creationId xmlns:a16="http://schemas.microsoft.com/office/drawing/2014/main" xmlns="" id="{C0559EFE-BFB8-524E-A8F5-B5CD6FD39D94}"/>
              </a:ext>
            </a:extLst>
          </p:cNvPr>
          <p:cNvPicPr>
            <a:picLocks noChangeAspect="1"/>
          </p:cNvPicPr>
          <p:nvPr/>
        </p:nvPicPr>
        <p:blipFill>
          <a:blip r:embed="rId2"/>
          <a:stretch>
            <a:fillRect/>
          </a:stretch>
        </p:blipFill>
        <p:spPr>
          <a:xfrm>
            <a:off x="727363" y="3663429"/>
            <a:ext cx="7398327" cy="236290"/>
          </a:xfrm>
          <a:prstGeom prst="rect">
            <a:avLst/>
          </a:prstGeom>
        </p:spPr>
      </p:pic>
    </p:spTree>
    <p:extLst>
      <p:ext uri="{BB962C8B-B14F-4D97-AF65-F5344CB8AC3E}">
        <p14:creationId xmlns:p14="http://schemas.microsoft.com/office/powerpoint/2010/main" val="1381711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04BD5C-DB4B-D544-AB32-F722BC75B3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EA4AB945-BB90-4147-A2B0-00252117262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0A1CBC9F-64A8-B74B-96D6-8D6B9C5EBE56}"/>
              </a:ext>
            </a:extLst>
          </p:cNvPr>
          <p:cNvPicPr>
            <a:picLocks noChangeAspect="1"/>
          </p:cNvPicPr>
          <p:nvPr/>
        </p:nvPicPr>
        <p:blipFill>
          <a:blip r:embed="rId2"/>
          <a:stretch>
            <a:fillRect/>
          </a:stretch>
        </p:blipFill>
        <p:spPr>
          <a:xfrm>
            <a:off x="0" y="-122009"/>
            <a:ext cx="11388436" cy="6980009"/>
          </a:xfrm>
          <a:prstGeom prst="rect">
            <a:avLst/>
          </a:prstGeom>
        </p:spPr>
      </p:pic>
    </p:spTree>
    <p:extLst>
      <p:ext uri="{BB962C8B-B14F-4D97-AF65-F5344CB8AC3E}">
        <p14:creationId xmlns:p14="http://schemas.microsoft.com/office/powerpoint/2010/main" val="4165361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A6A380-698D-F04F-898D-CC6BD20937D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xmlns="" id="{E5144880-6285-A04C-B6DB-BE442B8A2762}"/>
              </a:ext>
            </a:extLst>
          </p:cNvPr>
          <p:cNvSpPr>
            <a:spLocks noGrp="1"/>
          </p:cNvSpPr>
          <p:nvPr>
            <p:ph idx="1"/>
          </p:nvPr>
        </p:nvSpPr>
        <p:spPr/>
        <p:txBody>
          <a:bodyPr/>
          <a:lstStyle/>
          <a:p>
            <a:pPr>
              <a:buFont typeface="Wingdings" pitchFamily="2" charset="2"/>
              <a:buChar char="ü"/>
            </a:pPr>
            <a:r>
              <a:rPr lang="en-US" dirty="0">
                <a:solidFill>
                  <a:schemeClr val="bg1">
                    <a:lumMod val="65000"/>
                  </a:schemeClr>
                </a:solidFill>
              </a:rPr>
              <a:t>Motivating example: Towers of Hanoi</a:t>
            </a:r>
          </a:p>
          <a:p>
            <a:pPr>
              <a:buFont typeface="Wingdings" pitchFamily="2" charset="2"/>
              <a:buChar char="ü"/>
            </a:pPr>
            <a:r>
              <a:rPr lang="en-US" dirty="0">
                <a:solidFill>
                  <a:schemeClr val="bg1">
                    <a:lumMod val="65000"/>
                  </a:schemeClr>
                </a:solidFill>
              </a:rPr>
              <a:t>Fractals (quick introduction)</a:t>
            </a:r>
          </a:p>
          <a:p>
            <a:pPr>
              <a:buFont typeface="Wingdings" pitchFamily="2" charset="2"/>
              <a:buChar char="ü"/>
            </a:pPr>
            <a:r>
              <a:rPr lang="en-US" dirty="0">
                <a:solidFill>
                  <a:schemeClr val="bg1">
                    <a:lumMod val="65000"/>
                  </a:schemeClr>
                </a:solidFill>
              </a:rPr>
              <a:t>Lab 12: Debrief</a:t>
            </a:r>
          </a:p>
          <a:p>
            <a:r>
              <a:rPr lang="en-US" dirty="0"/>
              <a:t>Recap</a:t>
            </a:r>
          </a:p>
          <a:p>
            <a:r>
              <a:rPr lang="en-US" dirty="0"/>
              <a:t>How recursion works under the hood</a:t>
            </a:r>
          </a:p>
          <a:p>
            <a:r>
              <a:rPr lang="en-US" dirty="0"/>
              <a:t>Iterative vs. recursive solutions</a:t>
            </a:r>
          </a:p>
          <a:p>
            <a:r>
              <a:rPr lang="en-US" dirty="0"/>
              <a:t>More recursion &amp; recursive functions</a:t>
            </a:r>
          </a:p>
          <a:p>
            <a:r>
              <a:rPr lang="en-US" dirty="0"/>
              <a:t>Break</a:t>
            </a:r>
          </a:p>
          <a:p>
            <a:r>
              <a:rPr lang="en-US" dirty="0"/>
              <a:t>Lab</a:t>
            </a:r>
          </a:p>
          <a:p>
            <a:endParaRPr lang="en-US" dirty="0"/>
          </a:p>
        </p:txBody>
      </p:sp>
    </p:spTree>
    <p:extLst>
      <p:ext uri="{BB962C8B-B14F-4D97-AF65-F5344CB8AC3E}">
        <p14:creationId xmlns:p14="http://schemas.microsoft.com/office/powerpoint/2010/main" val="973025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D59CBF-C529-8042-BBAD-A2760D37AAF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xmlns="" id="{C002C65F-C33F-3C49-A6CA-6A3E546244C6}"/>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xmlns="" id="{7DE48328-395E-1E48-B4C8-F4D2154F73E7}"/>
              </a:ext>
            </a:extLst>
          </p:cNvPr>
          <p:cNvPicPr>
            <a:picLocks noChangeAspect="1"/>
          </p:cNvPicPr>
          <p:nvPr/>
        </p:nvPicPr>
        <p:blipFill>
          <a:blip r:embed="rId3">
            <a:duotone>
              <a:schemeClr val="accent4">
                <a:shade val="45000"/>
                <a:satMod val="135000"/>
              </a:schemeClr>
              <a:prstClr val="white"/>
            </a:duotone>
          </a:blip>
          <a:stretch>
            <a:fillRect/>
          </a:stretch>
        </p:blipFill>
        <p:spPr>
          <a:xfrm>
            <a:off x="880918" y="722175"/>
            <a:ext cx="7382164" cy="6135825"/>
          </a:xfrm>
          <a:prstGeom prst="rect">
            <a:avLst/>
          </a:prstGeom>
        </p:spPr>
      </p:pic>
    </p:spTree>
    <p:extLst>
      <p:ext uri="{BB962C8B-B14F-4D97-AF65-F5344CB8AC3E}">
        <p14:creationId xmlns:p14="http://schemas.microsoft.com/office/powerpoint/2010/main" val="291852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DB2C2D-0E85-9B40-B9C4-5DEE895D7EA1}"/>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xmlns="" id="{AFDD0864-E4C7-F84C-B16F-65772BE55D22}"/>
              </a:ext>
            </a:extLst>
          </p:cNvPr>
          <p:cNvSpPr>
            <a:spLocks noGrp="1"/>
          </p:cNvSpPr>
          <p:nvPr>
            <p:ph idx="1"/>
          </p:nvPr>
        </p:nvSpPr>
        <p:spPr/>
        <p:txBody>
          <a:bodyPr/>
          <a:lstStyle/>
          <a:p>
            <a:pPr marL="0" indent="0" algn="ctr">
              <a:buNone/>
            </a:pPr>
            <a:endParaRPr lang="en-US" dirty="0"/>
          </a:p>
          <a:p>
            <a:pPr marL="0" indent="0" algn="ctr">
              <a:buNone/>
            </a:pPr>
            <a:r>
              <a:rPr lang="en-US" dirty="0"/>
              <a:t>What’s the </a:t>
            </a:r>
            <a:r>
              <a:rPr lang="en-US" b="1" dirty="0"/>
              <a:t>big idea</a:t>
            </a:r>
            <a:r>
              <a:rPr lang="en-US" dirty="0"/>
              <a:t> </a:t>
            </a:r>
          </a:p>
          <a:p>
            <a:pPr marL="0" indent="0" algn="ctr">
              <a:buNone/>
            </a:pPr>
            <a:r>
              <a:rPr lang="en-US" dirty="0"/>
              <a:t>behind </a:t>
            </a:r>
            <a:r>
              <a:rPr lang="en-US" b="1" dirty="0"/>
              <a:t>recursion</a:t>
            </a:r>
            <a:r>
              <a:rPr lang="en-US" dirty="0"/>
              <a:t>?</a:t>
            </a:r>
          </a:p>
        </p:txBody>
      </p:sp>
      <p:pic>
        <p:nvPicPr>
          <p:cNvPr id="4" name="Picture 3">
            <a:extLst>
              <a:ext uri="{FF2B5EF4-FFF2-40B4-BE49-F238E27FC236}">
                <a16:creationId xmlns:a16="http://schemas.microsoft.com/office/drawing/2014/main" xmlns="" id="{3206C8F3-5AAB-1140-8164-CA33004C90FE}"/>
              </a:ext>
            </a:extLst>
          </p:cNvPr>
          <p:cNvPicPr>
            <a:picLocks noChangeAspect="1"/>
          </p:cNvPicPr>
          <p:nvPr/>
        </p:nvPicPr>
        <p:blipFill>
          <a:blip r:embed="rId2"/>
          <a:stretch>
            <a:fillRect/>
          </a:stretch>
        </p:blipFill>
        <p:spPr>
          <a:xfrm>
            <a:off x="2060828" y="4826997"/>
            <a:ext cx="5021581" cy="2049625"/>
          </a:xfrm>
          <a:prstGeom prst="rect">
            <a:avLst/>
          </a:prstGeom>
        </p:spPr>
      </p:pic>
      <p:pic>
        <p:nvPicPr>
          <p:cNvPr id="5" name="Picture 4">
            <a:extLst>
              <a:ext uri="{FF2B5EF4-FFF2-40B4-BE49-F238E27FC236}">
                <a16:creationId xmlns:a16="http://schemas.microsoft.com/office/drawing/2014/main" xmlns="" id="{565A1B75-8F08-E840-8EEA-D52E7DF4F922}"/>
              </a:ext>
            </a:extLst>
          </p:cNvPr>
          <p:cNvPicPr>
            <a:picLocks noChangeAspect="1"/>
          </p:cNvPicPr>
          <p:nvPr/>
        </p:nvPicPr>
        <p:blipFill>
          <a:blip r:embed="rId3"/>
          <a:stretch>
            <a:fillRect/>
          </a:stretch>
        </p:blipFill>
        <p:spPr>
          <a:xfrm>
            <a:off x="1713543" y="3549944"/>
            <a:ext cx="2516410" cy="961649"/>
          </a:xfrm>
          <a:prstGeom prst="rect">
            <a:avLst/>
          </a:prstGeom>
        </p:spPr>
      </p:pic>
      <p:pic>
        <p:nvPicPr>
          <p:cNvPr id="7" name="Picture 6">
            <a:extLst>
              <a:ext uri="{FF2B5EF4-FFF2-40B4-BE49-F238E27FC236}">
                <a16:creationId xmlns:a16="http://schemas.microsoft.com/office/drawing/2014/main" xmlns="" id="{4A68C609-CA1F-454D-864B-5475243C8F45}"/>
              </a:ext>
            </a:extLst>
          </p:cNvPr>
          <p:cNvPicPr>
            <a:picLocks noChangeAspect="1"/>
          </p:cNvPicPr>
          <p:nvPr/>
        </p:nvPicPr>
        <p:blipFill>
          <a:blip r:embed="rId4"/>
          <a:stretch>
            <a:fillRect/>
          </a:stretch>
        </p:blipFill>
        <p:spPr>
          <a:xfrm>
            <a:off x="4996688" y="3549944"/>
            <a:ext cx="2401640" cy="696476"/>
          </a:xfrm>
          <a:prstGeom prst="rect">
            <a:avLst/>
          </a:prstGeom>
        </p:spPr>
      </p:pic>
    </p:spTree>
    <p:extLst>
      <p:ext uri="{BB962C8B-B14F-4D97-AF65-F5344CB8AC3E}">
        <p14:creationId xmlns:p14="http://schemas.microsoft.com/office/powerpoint/2010/main" val="3424846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276182-16CD-9C43-A8C3-E5ACE08F044D}"/>
              </a:ext>
            </a:extLst>
          </p:cNvPr>
          <p:cNvSpPr>
            <a:spLocks noGrp="1"/>
          </p:cNvSpPr>
          <p:nvPr>
            <p:ph type="title"/>
          </p:nvPr>
        </p:nvSpPr>
        <p:spPr/>
        <p:txBody>
          <a:bodyPr/>
          <a:lstStyle/>
          <a:p>
            <a:r>
              <a:rPr lang="en-US" dirty="0"/>
              <a:t>Recursion themes</a:t>
            </a:r>
          </a:p>
        </p:txBody>
      </p:sp>
      <p:sp>
        <p:nvSpPr>
          <p:cNvPr id="3" name="Content Placeholder 2">
            <a:extLst>
              <a:ext uri="{FF2B5EF4-FFF2-40B4-BE49-F238E27FC236}">
                <a16:creationId xmlns:a16="http://schemas.microsoft.com/office/drawing/2014/main" xmlns="" id="{FC2F93BE-1CD5-6347-A610-A3BBA3A80A75}"/>
              </a:ext>
            </a:extLst>
          </p:cNvPr>
          <p:cNvSpPr>
            <a:spLocks noGrp="1"/>
          </p:cNvSpPr>
          <p:nvPr>
            <p:ph idx="1"/>
          </p:nvPr>
        </p:nvSpPr>
        <p:spPr/>
        <p:txBody>
          <a:bodyPr/>
          <a:lstStyle/>
          <a:p>
            <a:r>
              <a:rPr lang="en-US" dirty="0"/>
              <a:t>“Looping </a:t>
            </a:r>
            <a:r>
              <a:rPr lang="en-US" b="1" dirty="0"/>
              <a:t>without a loop</a:t>
            </a:r>
            <a:r>
              <a:rPr lang="en-US" dirty="0"/>
              <a:t>”</a:t>
            </a:r>
          </a:p>
          <a:p>
            <a:r>
              <a:rPr lang="en-US" dirty="0"/>
              <a:t>“A function that </a:t>
            </a:r>
            <a:r>
              <a:rPr lang="en-US" b="1" dirty="0"/>
              <a:t>calls itself </a:t>
            </a:r>
            <a:r>
              <a:rPr lang="en-US" dirty="0"/>
              <a:t>as part of its definition”</a:t>
            </a:r>
          </a:p>
          <a:p>
            <a:r>
              <a:rPr lang="en-US" dirty="0"/>
              <a:t>“Solving a problem by solving </a:t>
            </a:r>
            <a:r>
              <a:rPr lang="en-US" b="1" dirty="0"/>
              <a:t>smaller instances</a:t>
            </a:r>
            <a:r>
              <a:rPr lang="en-US" dirty="0"/>
              <a:t>”</a:t>
            </a:r>
          </a:p>
          <a:p>
            <a:r>
              <a:rPr lang="en-US" dirty="0"/>
              <a:t>Key components of all three:</a:t>
            </a:r>
          </a:p>
          <a:p>
            <a:pPr lvl="1"/>
            <a:r>
              <a:rPr lang="en-US" dirty="0"/>
              <a:t>a recursive step (i.e. knowing when to split)</a:t>
            </a:r>
          </a:p>
          <a:p>
            <a:pPr lvl="1"/>
            <a:r>
              <a:rPr lang="en-US" dirty="0"/>
              <a:t>a “base case” (i.e. knowing when to stop)</a:t>
            </a:r>
          </a:p>
        </p:txBody>
      </p:sp>
    </p:spTree>
    <p:extLst>
      <p:ext uri="{BB962C8B-B14F-4D97-AF65-F5344CB8AC3E}">
        <p14:creationId xmlns:p14="http://schemas.microsoft.com/office/powerpoint/2010/main" val="112681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accent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accent1"/>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accent1"/>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mith Lecture Notes">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Smith Lecture Notes" id="{46169177-CDC7-AC47-86B1-F3BCE136FEF8}" vid="{7BAB2AA1-C785-C741-AEF1-9BD477DBA9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27392</TotalTime>
  <Words>832</Words>
  <Application>Microsoft Macintosh PowerPoint</Application>
  <PresentationFormat>On-screen Show (4:3)</PresentationFormat>
  <Paragraphs>251</Paragraphs>
  <Slides>32</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Calibri</vt:lpstr>
      <vt:lpstr>Courier</vt:lpstr>
      <vt:lpstr>Lucida Grande</vt:lpstr>
      <vt:lpstr>Mangal</vt:lpstr>
      <vt:lpstr>Wingdings</vt:lpstr>
      <vt:lpstr>Arial</vt:lpstr>
      <vt:lpstr>Smith Lecture Notes</vt:lpstr>
      <vt:lpstr>Week 4 – Thursday: Recursion pt. 2</vt:lpstr>
      <vt:lpstr>Lab 12 debrief</vt:lpstr>
      <vt:lpstr>Jordan’s observations</vt:lpstr>
      <vt:lpstr>Jordan’s meta observations</vt:lpstr>
      <vt:lpstr>PowerPoint Presentation</vt:lpstr>
      <vt:lpstr>Outline</vt:lpstr>
      <vt:lpstr>PowerPoint Presentation</vt:lpstr>
      <vt:lpstr>Recap</vt:lpstr>
      <vt:lpstr>Recursion themes</vt:lpstr>
      <vt:lpstr>Recap: recursive functions (Hanoi)</vt:lpstr>
      <vt:lpstr>Recap: recursive functions (Hanoi)</vt:lpstr>
      <vt:lpstr>Discussion</vt:lpstr>
      <vt:lpstr>the “stack”</vt:lpstr>
      <vt:lpstr>the “stack”</vt:lpstr>
      <vt:lpstr>the “stack”</vt:lpstr>
      <vt:lpstr>the “stack”</vt:lpstr>
      <vt:lpstr>the “stack”</vt:lpstr>
      <vt:lpstr>the “stack”</vt:lpstr>
      <vt:lpstr>the “stack”</vt:lpstr>
      <vt:lpstr>Discussion</vt:lpstr>
      <vt:lpstr>the “stack”</vt:lpstr>
      <vt:lpstr>Demo: recursive addition</vt:lpstr>
      <vt:lpstr>Trivia</vt:lpstr>
      <vt:lpstr>Recursive vs. iterative addition</vt:lpstr>
      <vt:lpstr>Discussion</vt:lpstr>
      <vt:lpstr>More problems with recursive solutions</vt:lpstr>
      <vt:lpstr>A recursive solution</vt:lpstr>
      <vt:lpstr>Clever recursion allows backtracking!</vt:lpstr>
      <vt:lpstr>Discussion</vt:lpstr>
      <vt:lpstr>Outline</vt:lpstr>
      <vt:lpstr>Lab 13: Recursion</vt:lpstr>
      <vt:lpstr>This week</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 – Monday: Introduction to Computer Science</dc:title>
  <dc:creator>R. Jordan Crouser</dc:creator>
  <cp:lastModifiedBy>R. Jordan Crouser</cp:lastModifiedBy>
  <cp:revision>364</cp:revision>
  <cp:lastPrinted>2018-07-19T12:53:44Z</cp:lastPrinted>
  <dcterms:created xsi:type="dcterms:W3CDTF">2018-06-21T16:17:33Z</dcterms:created>
  <dcterms:modified xsi:type="dcterms:W3CDTF">2018-10-19T13:15:54Z</dcterms:modified>
</cp:coreProperties>
</file>